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9"/>
  </p:notesMasterIdLst>
  <p:sldIdLst>
    <p:sldId id="283" r:id="rId2"/>
    <p:sldId id="380" r:id="rId3"/>
    <p:sldId id="398" r:id="rId4"/>
    <p:sldId id="381" r:id="rId5"/>
    <p:sldId id="382" r:id="rId6"/>
    <p:sldId id="395" r:id="rId7"/>
    <p:sldId id="383" r:id="rId8"/>
    <p:sldId id="396" r:id="rId9"/>
    <p:sldId id="417" r:id="rId10"/>
    <p:sldId id="384" r:id="rId11"/>
    <p:sldId id="385" r:id="rId12"/>
    <p:sldId id="397" r:id="rId13"/>
    <p:sldId id="371" r:id="rId14"/>
    <p:sldId id="386" r:id="rId15"/>
    <p:sldId id="392" r:id="rId16"/>
    <p:sldId id="394" r:id="rId17"/>
    <p:sldId id="393" r:id="rId18"/>
    <p:sldId id="399" r:id="rId19"/>
    <p:sldId id="411" r:id="rId20"/>
    <p:sldId id="410" r:id="rId21"/>
    <p:sldId id="412" r:id="rId22"/>
    <p:sldId id="413" r:id="rId23"/>
    <p:sldId id="414" r:id="rId24"/>
    <p:sldId id="418" r:id="rId25"/>
    <p:sldId id="419" r:id="rId26"/>
    <p:sldId id="402" r:id="rId27"/>
    <p:sldId id="3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d1\Desktop\&#1051;&#1080;&#1089;&#1090;%20Microsoft%20Office%20Excel%20(2).xlsx" TargetMode="External"/><Relationship Id="rId1" Type="http://schemas.openxmlformats.org/officeDocument/2006/relationships/image" Target="../media/image9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cap="none" spc="0" dirty="0" smtClean="0">
                <a:ln w="0"/>
                <a:solidFill>
                  <a:schemeClr val="tx1"/>
                </a:solidFill>
                <a:effectLst/>
              </a:rPr>
              <a:t>Заболеваемость населения </a:t>
            </a:r>
          </a:p>
          <a:p>
            <a:pPr>
              <a:defRPr/>
            </a:pPr>
            <a:r>
              <a:rPr lang="ru-RU" sz="2000" b="1" cap="none" spc="0" dirty="0" smtClean="0">
                <a:ln w="0"/>
                <a:solidFill>
                  <a:schemeClr val="tx1"/>
                </a:solidFill>
                <a:effectLst/>
              </a:rPr>
              <a:t>Кировской области от ЗНО на</a:t>
            </a:r>
            <a:r>
              <a:rPr lang="ru-RU" sz="2000" b="1" cap="none" spc="0" baseline="0" dirty="0" smtClean="0">
                <a:ln w="0"/>
                <a:solidFill>
                  <a:schemeClr val="tx1"/>
                </a:solidFill>
                <a:effectLst/>
              </a:rPr>
              <a:t> 100 тыс. населения, </a:t>
            </a:r>
          </a:p>
          <a:p>
            <a:pPr>
              <a:defRPr/>
            </a:pPr>
            <a:r>
              <a:rPr lang="ru-RU" sz="2000" b="1" cap="none" spc="0" baseline="0" dirty="0" smtClean="0">
                <a:ln w="0"/>
                <a:solidFill>
                  <a:schemeClr val="tx1"/>
                </a:solidFill>
                <a:effectLst/>
              </a:rPr>
              <a:t>отсутствуют данные за2018 год,</a:t>
            </a:r>
          </a:p>
          <a:p>
            <a:pPr>
              <a:defRPr/>
            </a:pPr>
            <a:r>
              <a:rPr lang="ru-RU" sz="2000" b="1" cap="none" spc="0" baseline="0" dirty="0" smtClean="0">
                <a:ln w="0"/>
                <a:solidFill>
                  <a:schemeClr val="tx1"/>
                </a:solidFill>
                <a:effectLst/>
              </a:rPr>
              <a:t>данные за 2018 год – по данным </a:t>
            </a:r>
            <a:r>
              <a:rPr lang="ru-RU" sz="2000" b="1" cap="none" spc="0" baseline="0" dirty="0" err="1" smtClean="0">
                <a:ln w="0"/>
                <a:solidFill>
                  <a:schemeClr val="tx1"/>
                </a:solidFill>
                <a:effectLst/>
              </a:rPr>
              <a:t>онкоцентра</a:t>
            </a:r>
            <a:endParaRPr lang="ru-RU" sz="20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233544672060922E-2"/>
          <c:y val="0.20502939132119224"/>
          <c:w val="0.9406598419384663"/>
          <c:h val="0.74616780471685484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Лист1!$A$1:$H$1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Лист1!$A$2:$H$2</c:f>
              <c:numCache>
                <c:formatCode>General</c:formatCode>
                <c:ptCount val="8"/>
                <c:pt idx="0">
                  <c:v>398.1</c:v>
                </c:pt>
                <c:pt idx="1">
                  <c:v>389.6</c:v>
                </c:pt>
                <c:pt idx="2">
                  <c:v>412.01</c:v>
                </c:pt>
                <c:pt idx="3">
                  <c:v>465.7</c:v>
                </c:pt>
                <c:pt idx="4">
                  <c:v>463.1</c:v>
                </c:pt>
                <c:pt idx="5">
                  <c:v>474.7</c:v>
                </c:pt>
                <c:pt idx="6">
                  <c:v>497.2</c:v>
                </c:pt>
                <c:pt idx="7">
                  <c:v>477.4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75944"/>
        <c:axId val="142770456"/>
      </c:lineChart>
      <c:catAx>
        <c:axId val="14277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70456"/>
        <c:crosses val="autoZero"/>
        <c:auto val="1"/>
        <c:lblAlgn val="ctr"/>
        <c:lblOffset val="100"/>
        <c:noMultiLvlLbl val="0"/>
      </c:catAx>
      <c:valAx>
        <c:axId val="142770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7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cap="none" spc="0" baseline="0" dirty="0" smtClean="0">
                <a:ln w="0"/>
                <a:solidFill>
                  <a:schemeClr val="tx1"/>
                </a:solidFill>
                <a:effectLst/>
              </a:rPr>
              <a:t>Смертность от ЗНО в Кировской области</a:t>
            </a:r>
            <a:endParaRPr lang="ru-RU" sz="2000" b="1" cap="none" spc="0" dirty="0" smtClean="0">
              <a:ln w="0"/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ru-RU" sz="2000" b="1" i="0" cap="none" spc="0" baseline="0" dirty="0" smtClean="0">
                <a:ln w="0"/>
                <a:solidFill>
                  <a:schemeClr val="tx1"/>
                </a:solidFill>
                <a:effectLst/>
              </a:rPr>
              <a:t>(на 100 000 населения)</a:t>
            </a:r>
            <a:endParaRPr lang="ru-RU" sz="2000" b="1" cap="none" spc="0" dirty="0">
              <a:ln w="0"/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Лист1!$A$1:$H$1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Лист1!$A$2:$H$2</c:f>
              <c:numCache>
                <c:formatCode>General</c:formatCode>
                <c:ptCount val="8"/>
                <c:pt idx="0">
                  <c:v>212.7</c:v>
                </c:pt>
                <c:pt idx="1">
                  <c:v>208.2</c:v>
                </c:pt>
                <c:pt idx="2">
                  <c:v>212.1</c:v>
                </c:pt>
                <c:pt idx="3">
                  <c:v>229.4</c:v>
                </c:pt>
                <c:pt idx="4">
                  <c:v>222.7</c:v>
                </c:pt>
                <c:pt idx="5">
                  <c:v>233.3</c:v>
                </c:pt>
                <c:pt idx="6">
                  <c:v>233.6</c:v>
                </c:pt>
                <c:pt idx="7">
                  <c:v>227.5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73984"/>
        <c:axId val="142771240"/>
      </c:lineChart>
      <c:catAx>
        <c:axId val="14277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71240"/>
        <c:crosses val="autoZero"/>
        <c:auto val="1"/>
        <c:lblAlgn val="ctr"/>
        <c:lblOffset val="100"/>
        <c:noMultiLvlLbl val="0"/>
      </c:catAx>
      <c:valAx>
        <c:axId val="14277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7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cap="none" spc="0" baseline="0" dirty="0" smtClean="0">
                <a:ln w="0"/>
                <a:solidFill>
                  <a:schemeClr val="tx1"/>
                </a:solidFill>
                <a:effectLst/>
              </a:rPr>
              <a:t>Доля больных в Кировской области, выявленных на ранних стадиях заболевания </a:t>
            </a:r>
            <a:br>
              <a:rPr lang="ru-RU" sz="2000" b="1" i="0" cap="none" spc="0" baseline="0" dirty="0" smtClean="0">
                <a:ln w="0"/>
                <a:solidFill>
                  <a:schemeClr val="tx1"/>
                </a:solidFill>
                <a:effectLst/>
              </a:rPr>
            </a:br>
            <a:r>
              <a:rPr lang="ru-RU" sz="2000" b="1" i="0" cap="none" spc="0" baseline="0" dirty="0" smtClean="0">
                <a:ln w="0"/>
                <a:solidFill>
                  <a:schemeClr val="tx1"/>
                </a:solidFill>
                <a:effectLst/>
              </a:rPr>
              <a:t>(</a:t>
            </a:r>
            <a:r>
              <a:rPr lang="en-US" sz="2000" b="1" i="0" cap="none" spc="0" baseline="0" dirty="0" smtClean="0">
                <a:ln w="0"/>
                <a:solidFill>
                  <a:schemeClr val="tx1"/>
                </a:solidFill>
                <a:effectLst/>
              </a:rPr>
              <a:t>I-II)</a:t>
            </a:r>
            <a:r>
              <a:rPr lang="ru-RU" sz="2000" b="1" i="0" cap="none" spc="0" baseline="0" dirty="0" smtClean="0">
                <a:ln w="0"/>
                <a:solidFill>
                  <a:schemeClr val="tx1"/>
                </a:solidFill>
                <a:effectLst/>
              </a:rPr>
              <a:t> среди всех впервые выявленных больных, %</a:t>
            </a:r>
            <a:r>
              <a:rPr lang="en-US" sz="2000" b="1" i="0" cap="none" spc="0" baseline="0" dirty="0" smtClean="0">
                <a:ln w="0"/>
                <a:solidFill>
                  <a:schemeClr val="tx1"/>
                </a:solidFill>
                <a:effectLst/>
              </a:rPr>
              <a:t> </a:t>
            </a:r>
            <a:endParaRPr lang="ru-RU" sz="2000" b="1" cap="none" spc="0" dirty="0">
              <a:ln w="0"/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2573780116385534E-2"/>
          <c:y val="0.1932944532267499"/>
          <c:w val="0.92614027081282158"/>
          <c:h val="0.72787745806021553"/>
        </c:manualLayout>
      </c:layout>
      <c:lineChart>
        <c:grouping val="standard"/>
        <c:varyColors val="0"/>
        <c:ser>
          <c:idx val="0"/>
          <c:order val="0"/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Лист1!$A$1:$H$1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Лист1!$A$2:$H$2</c:f>
              <c:numCache>
                <c:formatCode>General</c:formatCode>
                <c:ptCount val="8"/>
                <c:pt idx="0">
                  <c:v>49.3</c:v>
                </c:pt>
                <c:pt idx="1">
                  <c:v>48.7</c:v>
                </c:pt>
                <c:pt idx="2">
                  <c:v>50.9</c:v>
                </c:pt>
                <c:pt idx="3">
                  <c:v>49.96</c:v>
                </c:pt>
                <c:pt idx="4">
                  <c:v>52.2</c:v>
                </c:pt>
                <c:pt idx="5">
                  <c:v>50.9</c:v>
                </c:pt>
                <c:pt idx="6">
                  <c:v>52.4</c:v>
                </c:pt>
                <c:pt idx="7">
                  <c:v>54.3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77512"/>
        <c:axId val="142774768"/>
      </c:lineChart>
      <c:catAx>
        <c:axId val="14277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74768"/>
        <c:crosses val="autoZero"/>
        <c:auto val="1"/>
        <c:lblAlgn val="ctr"/>
        <c:lblOffset val="100"/>
        <c:noMultiLvlLbl val="0"/>
      </c:catAx>
      <c:valAx>
        <c:axId val="14277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7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cap="none" spc="0" baseline="0" dirty="0" smtClean="0">
                <a:ln w="0"/>
                <a:solidFill>
                  <a:schemeClr val="tx1"/>
                </a:solidFill>
                <a:effectLst/>
              </a:rPr>
              <a:t>Одногодичная летальность в Кировской области, % </a:t>
            </a:r>
            <a:endParaRPr lang="ru-RU" sz="2000" b="1" cap="none" spc="0" dirty="0">
              <a:ln w="0"/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Лист1!$A$1:$H$1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Лист1!$A$2:$H$2</c:f>
              <c:numCache>
                <c:formatCode>General</c:formatCode>
                <c:ptCount val="8"/>
                <c:pt idx="0">
                  <c:v>34.9</c:v>
                </c:pt>
                <c:pt idx="1">
                  <c:v>31.5</c:v>
                </c:pt>
                <c:pt idx="2">
                  <c:v>31.6</c:v>
                </c:pt>
                <c:pt idx="3">
                  <c:v>30.5</c:v>
                </c:pt>
                <c:pt idx="4">
                  <c:v>30.6</c:v>
                </c:pt>
                <c:pt idx="5">
                  <c:v>30.3</c:v>
                </c:pt>
                <c:pt idx="6">
                  <c:v>28.8</c:v>
                </c:pt>
                <c:pt idx="7">
                  <c:v>27.5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76336"/>
        <c:axId val="142772808"/>
      </c:lineChart>
      <c:catAx>
        <c:axId val="14277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72808"/>
        <c:crosses val="autoZero"/>
        <c:auto val="1"/>
        <c:lblAlgn val="ctr"/>
        <c:lblOffset val="100"/>
        <c:noMultiLvlLbl val="0"/>
      </c:catAx>
      <c:valAx>
        <c:axId val="14277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7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86944030644819E-2"/>
          <c:y val="2.0249221183800646E-2"/>
          <c:w val="0.87419354838709673"/>
          <c:h val="0.871495327102803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'зап.+1 год. лет. РШМ 2018'!$A$2</c:f>
              <c:strCache>
                <c:ptCount val="1"/>
                <c:pt idx="0">
                  <c:v>запущенность РШМ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w="88900" prst="slope"/>
            </a:sp3d>
          </c:spPr>
          <c:invertIfNegative val="0"/>
          <c:dLbls>
            <c:dLbl>
              <c:idx val="0"/>
              <c:layout>
                <c:manualLayout>
                  <c:x val="2.2522522522522574E-3"/>
                  <c:y val="0.15973920130399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734269702773693E-7"/>
                  <c:y val="0.17277913610431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567567567567571E-3"/>
                  <c:y val="0.23471882640586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522522522522574E-3"/>
                  <c:y val="0.28361858190709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734269694515569E-7"/>
                  <c:y val="0.39119804400978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7567567567569323E-3"/>
                  <c:y val="0.10105949470252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'зап.+1 год. лет. РШМ 2018'!$B$1:$D$1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'зап.+1 год. лет. РШМ 2018'!$B$2:$D$2</c:f>
              <c:numCache>
                <c:formatCode>General</c:formatCode>
                <c:ptCount val="3"/>
                <c:pt idx="0">
                  <c:v>41.8</c:v>
                </c:pt>
                <c:pt idx="1">
                  <c:v>32.300000000000004</c:v>
                </c:pt>
                <c:pt idx="2">
                  <c:v>25.8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773200"/>
        <c:axId val="142775160"/>
      </c:barChart>
      <c:lineChart>
        <c:grouping val="standard"/>
        <c:varyColors val="0"/>
        <c:ser>
          <c:idx val="0"/>
          <c:order val="1"/>
          <c:tx>
            <c:strRef>
              <c:f>'зап.+1 год. лет. РШМ 2018'!$A$3</c:f>
              <c:strCache>
                <c:ptCount val="1"/>
                <c:pt idx="0">
                  <c:v>одногодичная летальность от РШМ</c:v>
                </c:pt>
              </c:strCache>
            </c:strRef>
          </c:tx>
          <c:spPr>
            <a:ln w="12700">
              <a:solidFill>
                <a:schemeClr val="tx1"/>
              </a:solidFill>
              <a:prstDash val="solid"/>
            </a:ln>
          </c:spPr>
          <c:marker>
            <c:symbol val="circle"/>
            <c:size val="25"/>
            <c:spPr>
              <a:solidFill>
                <a:schemeClr val="tx1">
                  <a:lumMod val="85000"/>
                  <a:lumOff val="15000"/>
                </a:schemeClr>
              </a:solidFill>
              <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marker>
          <c:dLbls>
            <c:dLbl>
              <c:idx val="0"/>
              <c:layout>
                <c:manualLayout>
                  <c:x val="-7.4324324324324495E-2"/>
                  <c:y val="-8.4759576202118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315315315315314E-2"/>
                  <c:y val="-9.4539527302363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063417748457112E-2"/>
                  <c:y val="-9.1279543602281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036036036036014"/>
                  <c:y val="-7.82396088019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387405121657118"/>
                  <c:y val="-7.497988179350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063063063063071E-2"/>
                  <c:y val="-9.7799767694074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'зап.+1 год. лет. РШМ 2018'!$B$1:$D$1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'зап.+1 год. лет. РШМ 2018'!$B$3:$D$3</c:f>
              <c:numCache>
                <c:formatCode>General</c:formatCode>
                <c:ptCount val="3"/>
                <c:pt idx="0">
                  <c:v>25.8</c:v>
                </c:pt>
                <c:pt idx="1">
                  <c:v>16.8</c:v>
                </c:pt>
                <c:pt idx="2">
                  <c:v>9.1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776728"/>
        <c:axId val="142777120"/>
      </c:lineChart>
      <c:catAx>
        <c:axId val="1427732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1" u="none" strike="noStrike" baseline="0">
                <a:solidFill>
                  <a:srgbClr val="000000"/>
                </a:solidFill>
                <a:latin typeface="Californian FB" pitchFamily="18" charset="0"/>
                <a:ea typeface="Adobe Garamond Pro"/>
                <a:cs typeface="Adobe Garamond Pro"/>
              </a:defRPr>
            </a:pPr>
            <a:endParaRPr lang="ru-RU"/>
          </a:p>
        </c:txPr>
        <c:crossAx val="142775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2775160"/>
        <c:scaling>
          <c:orientation val="minMax"/>
          <c:max val="50"/>
          <c:min val="1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1" u="none" strike="noStrike" baseline="0">
                <a:solidFill>
                  <a:srgbClr val="000000"/>
                </a:solidFill>
                <a:latin typeface="Californian FB" pitchFamily="18" charset="0"/>
                <a:ea typeface="Adobe Garamond Pro"/>
                <a:cs typeface="Adobe Garamond Pro"/>
              </a:defRPr>
            </a:pPr>
            <a:endParaRPr lang="ru-RU"/>
          </a:p>
        </c:txPr>
        <c:crossAx val="142773200"/>
        <c:crosses val="autoZero"/>
        <c:crossBetween val="between"/>
      </c:valAx>
      <c:catAx>
        <c:axId val="142776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2777120"/>
        <c:crosses val="autoZero"/>
        <c:auto val="0"/>
        <c:lblAlgn val="ctr"/>
        <c:lblOffset val="100"/>
        <c:noMultiLvlLbl val="0"/>
      </c:catAx>
      <c:valAx>
        <c:axId val="142777120"/>
        <c:scaling>
          <c:orientation val="minMax"/>
          <c:max val="30"/>
          <c:min val="1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1" u="none" strike="noStrike" baseline="0">
                <a:solidFill>
                  <a:srgbClr val="000000"/>
                </a:solidFill>
                <a:latin typeface="Californian FB" pitchFamily="18" charset="0"/>
                <a:ea typeface="Adobe Garamond Pro"/>
                <a:cs typeface="Adobe Garamond Pro"/>
              </a:defRPr>
            </a:pPr>
            <a:endParaRPr lang="ru-RU"/>
          </a:p>
        </c:txPr>
        <c:crossAx val="142776728"/>
        <c:crosses val="max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0.63966872384195217"/>
          <c:y val="9.3615950817883875E-2"/>
          <c:w val="0.22932396963893018"/>
          <c:h val="0.2719711991991223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1" u="none" strike="noStrike" baseline="0">
              <a:solidFill>
                <a:srgbClr val="000000"/>
              </a:solidFill>
              <a:latin typeface="Californian FB" pitchFamily="18" charset="0"/>
              <a:ea typeface="Adobe Caslon Pro Bold"/>
              <a:cs typeface="Adobe Caslon Pro Bold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0">
      <a:blip xmlns:r="http://schemas.openxmlformats.org/officeDocument/2006/relationships" r:embed="rId1"/>
      <a:srcRect/>
      <a:tile tx="0" ty="0" sx="100000" sy="100000" flip="none" algn="tl"/>
    </a:blip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cap="none" spc="0" baseline="0" dirty="0">
                <a:ln w="0"/>
                <a:solidFill>
                  <a:schemeClr val="tx1"/>
                </a:solidFill>
                <a:effectLst/>
              </a:rPr>
              <a:t>Доля пациентов с ЗНО, живущих 5 и более лет </a:t>
            </a:r>
            <a:br>
              <a:rPr lang="ru-RU" sz="2000" b="1" i="0" u="none" strike="noStrike" cap="none" spc="0" baseline="0" dirty="0">
                <a:ln w="0"/>
                <a:solidFill>
                  <a:schemeClr val="tx1"/>
                </a:solidFill>
                <a:effectLst/>
              </a:rPr>
            </a:br>
            <a:r>
              <a:rPr lang="ru-RU" sz="2000" b="1" i="0" u="none" strike="noStrike" cap="none" spc="0" baseline="0" dirty="0">
                <a:ln w="0"/>
                <a:solidFill>
                  <a:schemeClr val="tx1"/>
                </a:solidFill>
                <a:effectLst/>
              </a:rPr>
              <a:t>с момента установления диагноза, %</a:t>
            </a:r>
            <a:br>
              <a:rPr lang="ru-RU" sz="2000" b="1" i="0" u="none" strike="noStrike" cap="none" spc="0" baseline="0" dirty="0">
                <a:ln w="0"/>
                <a:solidFill>
                  <a:schemeClr val="tx1"/>
                </a:solidFill>
                <a:effectLst/>
              </a:rPr>
            </a:br>
            <a:r>
              <a:rPr lang="ru-RU" sz="2000" b="1" i="0" u="none" strike="noStrike" cap="none" spc="0" baseline="0" dirty="0">
                <a:ln w="0"/>
                <a:solidFill>
                  <a:schemeClr val="tx1"/>
                </a:solidFill>
                <a:effectLst/>
              </a:rPr>
              <a:t>Кировская область</a:t>
            </a:r>
            <a:endParaRPr lang="ru-RU" sz="2000" b="1" cap="none" spc="0" dirty="0">
              <a:ln w="0"/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Лист1!$A$1:$H$1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Лист1!$A$2:$H$2</c:f>
              <c:numCache>
                <c:formatCode>General</c:formatCode>
                <c:ptCount val="8"/>
                <c:pt idx="0">
                  <c:v>50.8</c:v>
                </c:pt>
                <c:pt idx="1">
                  <c:v>51.1</c:v>
                </c:pt>
                <c:pt idx="2">
                  <c:v>50.9</c:v>
                </c:pt>
                <c:pt idx="3">
                  <c:v>49.3</c:v>
                </c:pt>
                <c:pt idx="4">
                  <c:v>49.7</c:v>
                </c:pt>
                <c:pt idx="5">
                  <c:v>50.6</c:v>
                </c:pt>
                <c:pt idx="6">
                  <c:v>51.4</c:v>
                </c:pt>
                <c:pt idx="7">
                  <c:v>51.5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949408"/>
        <c:axId val="101949800"/>
      </c:lineChart>
      <c:catAx>
        <c:axId val="10194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949800"/>
        <c:crosses val="autoZero"/>
        <c:auto val="1"/>
        <c:lblAlgn val="ctr"/>
        <c:lblOffset val="100"/>
        <c:noMultiLvlLbl val="0"/>
      </c:catAx>
      <c:valAx>
        <c:axId val="10194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94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0.90678</cdr:x>
      <cdr:y>0.38462</cdr:y>
    </cdr:from>
    <cdr:to>
      <cdr:x>0.9661</cdr:x>
      <cdr:y>0.39744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704856" y="2160240"/>
          <a:ext cx="50405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0.51271</cdr:x>
      <cdr:y>0.39744</cdr:y>
    </cdr:from>
    <cdr:to>
      <cdr:x>0.89831</cdr:x>
      <cdr:y>0.64103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4356484" y="2232248"/>
          <a:ext cx="3276364" cy="136815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0070C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0.86768</cdr:x>
      <cdr:y>0.33735</cdr:y>
    </cdr:from>
    <cdr:to>
      <cdr:x>0.97715</cdr:x>
      <cdr:y>0.40964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47656" y="2016224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54,3%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0.61378</cdr:x>
      <cdr:y>0.63169</cdr:y>
    </cdr:from>
    <cdr:to>
      <cdr:x>0.97585</cdr:x>
      <cdr:y>0.7596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26856" y="3911848"/>
          <a:ext cx="3024336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За 6 месяцев 2019 года 51,9%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0.87376</cdr:x>
      <cdr:y>0.33378</cdr:y>
    </cdr:from>
    <cdr:to>
      <cdr:x>0.98323</cdr:x>
      <cdr:y>0.40355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98456" y="2067024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51,5%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89B5F-9D46-44AB-BA0E-EF9ED6DA006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A907-9846-43E1-8F13-B9144FFF4D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1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3200" dirty="0" smtClean="0">
                <a:solidFill>
                  <a:srgbClr val="C00000"/>
                </a:solidFill>
              </a:rPr>
              <a:t>На выбор №1</a:t>
            </a:r>
          </a:p>
        </p:txBody>
      </p:sp>
      <p:sp>
        <p:nvSpPr>
          <p:cNvPr id="112644" name="Номер слайда 3"/>
          <p:cNvSpPr txBox="1">
            <a:spLocks noGrp="1"/>
          </p:cNvSpPr>
          <p:nvPr/>
        </p:nvSpPr>
        <p:spPr bwMode="auto">
          <a:xfrm>
            <a:off x="3829051" y="9444038"/>
            <a:ext cx="29305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9111567-50D0-4E9E-AD66-9AA627A84DFE}" type="slidenum">
              <a:rPr lang="de-DE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0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ru-RU" sz="3200" smtClean="0">
                <a:solidFill>
                  <a:srgbClr val="C00000"/>
                </a:solidFill>
              </a:rPr>
              <a:t>На выбор №1</a:t>
            </a:r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29051" y="9444038"/>
            <a:ext cx="29305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EEC9B88-A0B0-433B-84A8-A6F99C56E540}" type="slidenum">
              <a:rPr lang="de-DE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7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8313D-8473-4D08-9980-5FB5D81364B7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4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2BBEF-7EFB-4D29-A4BF-047569C5B33B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2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678C-82F2-4D05-B5EC-2F091D1BC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9645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280D46-4730-4348-9FA9-517F67D2EC87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8D6E4A-8070-4FEC-8B8F-B2CB0BDC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7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_____Microsoft_Excel_97-20031.xls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_____Microsoft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3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Valeria\Desktop\Бейдж New Итог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0882" y="2156650"/>
            <a:ext cx="8280920" cy="221913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tx1"/>
                </a:solidFill>
                <a:effectLst/>
              </a:rPr>
              <a:t>Актуальные вопросы организации онкологической помощи в Кировской области. </a:t>
            </a:r>
            <a:br>
              <a:rPr lang="ru-RU" sz="2800" i="1" dirty="0" smtClean="0">
                <a:solidFill>
                  <a:schemeClr val="tx1"/>
                </a:solidFill>
                <a:effectLst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  <a:effectLst/>
              </a:rPr>
              <a:t>Кузьмин Алексей Александрович</a:t>
            </a:r>
            <a:br>
              <a:rPr lang="ru-RU" sz="1800" i="1" dirty="0" smtClean="0">
                <a:solidFill>
                  <a:schemeClr val="tx1"/>
                </a:solidFill>
                <a:effectLst/>
              </a:rPr>
            </a:br>
            <a:r>
              <a:rPr lang="ru-RU" sz="1800" i="1" dirty="0" smtClean="0">
                <a:solidFill>
                  <a:schemeClr val="tx1"/>
                </a:solidFill>
                <a:effectLst/>
              </a:rPr>
              <a:t>Главный врач КОГБУЗ «Кировский областной клинический онкологический диспансер»</a:t>
            </a:r>
            <a:br>
              <a:rPr lang="ru-RU" sz="1800" i="1" dirty="0" smtClean="0">
                <a:solidFill>
                  <a:schemeClr val="tx1"/>
                </a:solidFill>
                <a:effectLst/>
              </a:rPr>
            </a:br>
            <a:r>
              <a:rPr lang="ru-RU" sz="1800" i="1" dirty="0" smtClean="0">
                <a:solidFill>
                  <a:schemeClr val="tx1"/>
                </a:solidFill>
                <a:effectLst/>
              </a:rPr>
              <a:t>Главный внештатный онколог Кировской области</a:t>
            </a:r>
            <a:br>
              <a:rPr lang="ru-RU" sz="1800" i="1" dirty="0" smtClean="0">
                <a:solidFill>
                  <a:schemeClr val="tx1"/>
                </a:solidFill>
                <a:effectLst/>
              </a:rPr>
            </a:br>
            <a:r>
              <a:rPr lang="ru-RU" sz="18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effectLst/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800" i="1" dirty="0" smtClean="0">
                <a:solidFill>
                  <a:schemeClr val="tx1"/>
                </a:solidFill>
                <a:effectLst/>
              </a:rPr>
              <a:t>г. Киров, 02.07.2019 г.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5000" i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8484866"/>
              </p:ext>
            </p:extLst>
          </p:nvPr>
        </p:nvGraphicFramePr>
        <p:xfrm>
          <a:off x="411161" y="1245964"/>
          <a:ext cx="8321675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Лист" r:id="rId3" imgW="8296323" imgH="4705290" progId="Excel.Sheet.8">
                  <p:embed/>
                </p:oleObj>
              </mc:Choice>
              <mc:Fallback>
                <p:oleObj name="Лист" r:id="rId3" imgW="8296323" imgH="470529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1" y="1245964"/>
                        <a:ext cx="8321675" cy="471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68" y="61912"/>
            <a:ext cx="8424863" cy="84613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Доля больных в ПФО, выявленных на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IV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стадии заболевания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 среди всех впервые выявленных больных, %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, 2018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6093296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МНИОИ им. </a:t>
            </a:r>
            <a:r>
              <a:rPr lang="ru-RU" dirty="0" err="1" smtClean="0"/>
              <a:t>П.А.Герцена</a:t>
            </a:r>
            <a:endParaRPr lang="ru-RU" dirty="0"/>
          </a:p>
        </p:txBody>
      </p:sp>
      <p:sp>
        <p:nvSpPr>
          <p:cNvPr id="7" name="Прямоугольник 10"/>
          <p:cNvSpPr/>
          <p:nvPr/>
        </p:nvSpPr>
        <p:spPr>
          <a:xfrm>
            <a:off x="0" y="3605783"/>
            <a:ext cx="2210939" cy="1838804"/>
          </a:xfrm>
          <a:custGeom>
            <a:avLst/>
            <a:gdLst>
              <a:gd name="connsiteX0" fmla="*/ 0 w 914400"/>
              <a:gd name="connsiteY0" fmla="*/ 0 h 2016224"/>
              <a:gd name="connsiteX1" fmla="*/ 914400 w 914400"/>
              <a:gd name="connsiteY1" fmla="*/ 0 h 2016224"/>
              <a:gd name="connsiteX2" fmla="*/ 914400 w 914400"/>
              <a:gd name="connsiteY2" fmla="*/ 2016224 h 2016224"/>
              <a:gd name="connsiteX3" fmla="*/ 0 w 914400"/>
              <a:gd name="connsiteY3" fmla="*/ 2016224 h 2016224"/>
              <a:gd name="connsiteX4" fmla="*/ 0 w 914400"/>
              <a:gd name="connsiteY4" fmla="*/ 0 h 2016224"/>
              <a:gd name="connsiteX0" fmla="*/ 750627 w 1665027"/>
              <a:gd name="connsiteY0" fmla="*/ 0 h 2016224"/>
              <a:gd name="connsiteX1" fmla="*/ 1665027 w 1665027"/>
              <a:gd name="connsiteY1" fmla="*/ 0 h 2016224"/>
              <a:gd name="connsiteX2" fmla="*/ 1665027 w 1665027"/>
              <a:gd name="connsiteY2" fmla="*/ 2016224 h 2016224"/>
              <a:gd name="connsiteX3" fmla="*/ 0 w 1665027"/>
              <a:gd name="connsiteY3" fmla="*/ 1961633 h 2016224"/>
              <a:gd name="connsiteX4" fmla="*/ 750627 w 1665027"/>
              <a:gd name="connsiteY4" fmla="*/ 0 h 2016224"/>
              <a:gd name="connsiteX0" fmla="*/ 1132764 w 1665027"/>
              <a:gd name="connsiteY0" fmla="*/ 0 h 2057167"/>
              <a:gd name="connsiteX1" fmla="*/ 1665027 w 1665027"/>
              <a:gd name="connsiteY1" fmla="*/ 40943 h 2057167"/>
              <a:gd name="connsiteX2" fmla="*/ 1665027 w 1665027"/>
              <a:gd name="connsiteY2" fmla="*/ 2057167 h 2057167"/>
              <a:gd name="connsiteX3" fmla="*/ 0 w 1665027"/>
              <a:gd name="connsiteY3" fmla="*/ 2002576 h 2057167"/>
              <a:gd name="connsiteX4" fmla="*/ 1132764 w 1665027"/>
              <a:gd name="connsiteY4" fmla="*/ 0 h 2057167"/>
              <a:gd name="connsiteX0" fmla="*/ 1241946 w 1774209"/>
              <a:gd name="connsiteY0" fmla="*/ 0 h 2057167"/>
              <a:gd name="connsiteX1" fmla="*/ 1774209 w 1774209"/>
              <a:gd name="connsiteY1" fmla="*/ 40943 h 2057167"/>
              <a:gd name="connsiteX2" fmla="*/ 1774209 w 1774209"/>
              <a:gd name="connsiteY2" fmla="*/ 2057167 h 2057167"/>
              <a:gd name="connsiteX3" fmla="*/ 0 w 1774209"/>
              <a:gd name="connsiteY3" fmla="*/ 2016224 h 2057167"/>
              <a:gd name="connsiteX4" fmla="*/ 1241946 w 1774209"/>
              <a:gd name="connsiteY4" fmla="*/ 0 h 2057167"/>
              <a:gd name="connsiteX0" fmla="*/ 1241946 w 1774209"/>
              <a:gd name="connsiteY0" fmla="*/ 0 h 2016224"/>
              <a:gd name="connsiteX1" fmla="*/ 1774209 w 1774209"/>
              <a:gd name="connsiteY1" fmla="*/ 40943 h 2016224"/>
              <a:gd name="connsiteX2" fmla="*/ 655092 w 1774209"/>
              <a:gd name="connsiteY2" fmla="*/ 1947985 h 2016224"/>
              <a:gd name="connsiteX3" fmla="*/ 0 w 1774209"/>
              <a:gd name="connsiteY3" fmla="*/ 2016224 h 2016224"/>
              <a:gd name="connsiteX4" fmla="*/ 1241946 w 1774209"/>
              <a:gd name="connsiteY4" fmla="*/ 0 h 2016224"/>
              <a:gd name="connsiteX0" fmla="*/ 1160059 w 1774209"/>
              <a:gd name="connsiteY0" fmla="*/ 68240 h 1975281"/>
              <a:gd name="connsiteX1" fmla="*/ 1774209 w 1774209"/>
              <a:gd name="connsiteY1" fmla="*/ 0 h 1975281"/>
              <a:gd name="connsiteX2" fmla="*/ 655092 w 1774209"/>
              <a:gd name="connsiteY2" fmla="*/ 1907042 h 1975281"/>
              <a:gd name="connsiteX3" fmla="*/ 0 w 1774209"/>
              <a:gd name="connsiteY3" fmla="*/ 1975281 h 1975281"/>
              <a:gd name="connsiteX4" fmla="*/ 1160059 w 1774209"/>
              <a:gd name="connsiteY4" fmla="*/ 68240 h 1975281"/>
              <a:gd name="connsiteX0" fmla="*/ 1665026 w 2279176"/>
              <a:gd name="connsiteY0" fmla="*/ 68240 h 1907043"/>
              <a:gd name="connsiteX1" fmla="*/ 2279176 w 2279176"/>
              <a:gd name="connsiteY1" fmla="*/ 0 h 1907043"/>
              <a:gd name="connsiteX2" fmla="*/ 1160059 w 2279176"/>
              <a:gd name="connsiteY2" fmla="*/ 1907042 h 1907043"/>
              <a:gd name="connsiteX3" fmla="*/ 0 w 2279176"/>
              <a:gd name="connsiteY3" fmla="*/ 1907043 h 1907043"/>
              <a:gd name="connsiteX4" fmla="*/ 1665026 w 2279176"/>
              <a:gd name="connsiteY4" fmla="*/ 68240 h 1907043"/>
              <a:gd name="connsiteX0" fmla="*/ 1665026 w 2279176"/>
              <a:gd name="connsiteY0" fmla="*/ 68240 h 1907043"/>
              <a:gd name="connsiteX1" fmla="*/ 2279176 w 2279176"/>
              <a:gd name="connsiteY1" fmla="*/ 0 h 1907043"/>
              <a:gd name="connsiteX2" fmla="*/ 586853 w 2279176"/>
              <a:gd name="connsiteY2" fmla="*/ 1811507 h 1907043"/>
              <a:gd name="connsiteX3" fmla="*/ 0 w 2279176"/>
              <a:gd name="connsiteY3" fmla="*/ 1907043 h 1907043"/>
              <a:gd name="connsiteX4" fmla="*/ 1665026 w 2279176"/>
              <a:gd name="connsiteY4" fmla="*/ 68240 h 1907043"/>
              <a:gd name="connsiteX0" fmla="*/ 1665026 w 2210937"/>
              <a:gd name="connsiteY0" fmla="*/ 0 h 1838803"/>
              <a:gd name="connsiteX1" fmla="*/ 2210937 w 2210937"/>
              <a:gd name="connsiteY1" fmla="*/ 27294 h 1838803"/>
              <a:gd name="connsiteX2" fmla="*/ 586853 w 2210937"/>
              <a:gd name="connsiteY2" fmla="*/ 1743267 h 1838803"/>
              <a:gd name="connsiteX3" fmla="*/ 0 w 2210937"/>
              <a:gd name="connsiteY3" fmla="*/ 1838803 h 1838803"/>
              <a:gd name="connsiteX4" fmla="*/ 1665026 w 2210937"/>
              <a:gd name="connsiteY4" fmla="*/ 0 h 1838803"/>
              <a:gd name="connsiteX0" fmla="*/ 1665026 w 2238233"/>
              <a:gd name="connsiteY0" fmla="*/ 27297 h 1866100"/>
              <a:gd name="connsiteX1" fmla="*/ 2238233 w 2238233"/>
              <a:gd name="connsiteY1" fmla="*/ 0 h 1866100"/>
              <a:gd name="connsiteX2" fmla="*/ 586853 w 2238233"/>
              <a:gd name="connsiteY2" fmla="*/ 1770564 h 1866100"/>
              <a:gd name="connsiteX3" fmla="*/ 0 w 2238233"/>
              <a:gd name="connsiteY3" fmla="*/ 1866100 h 1866100"/>
              <a:gd name="connsiteX4" fmla="*/ 1665026 w 2238233"/>
              <a:gd name="connsiteY4" fmla="*/ 27297 h 1866100"/>
              <a:gd name="connsiteX0" fmla="*/ 1665026 w 2238233"/>
              <a:gd name="connsiteY0" fmla="*/ 27297 h 1879746"/>
              <a:gd name="connsiteX1" fmla="*/ 2238233 w 2238233"/>
              <a:gd name="connsiteY1" fmla="*/ 0 h 1879746"/>
              <a:gd name="connsiteX2" fmla="*/ 532262 w 2238233"/>
              <a:gd name="connsiteY2" fmla="*/ 1879746 h 1879746"/>
              <a:gd name="connsiteX3" fmla="*/ 0 w 2238233"/>
              <a:gd name="connsiteY3" fmla="*/ 1866100 h 1879746"/>
              <a:gd name="connsiteX4" fmla="*/ 1665026 w 2238233"/>
              <a:gd name="connsiteY4" fmla="*/ 27297 h 1879746"/>
              <a:gd name="connsiteX0" fmla="*/ 1665026 w 2156347"/>
              <a:gd name="connsiteY0" fmla="*/ 0 h 1852449"/>
              <a:gd name="connsiteX1" fmla="*/ 2156347 w 2156347"/>
              <a:gd name="connsiteY1" fmla="*/ 95533 h 1852449"/>
              <a:gd name="connsiteX2" fmla="*/ 532262 w 2156347"/>
              <a:gd name="connsiteY2" fmla="*/ 1852449 h 1852449"/>
              <a:gd name="connsiteX3" fmla="*/ 0 w 2156347"/>
              <a:gd name="connsiteY3" fmla="*/ 1838803 h 1852449"/>
              <a:gd name="connsiteX4" fmla="*/ 1665026 w 2156347"/>
              <a:gd name="connsiteY4" fmla="*/ 0 h 1852449"/>
              <a:gd name="connsiteX0" fmla="*/ 1665026 w 2210939"/>
              <a:gd name="connsiteY0" fmla="*/ 1 h 1852450"/>
              <a:gd name="connsiteX1" fmla="*/ 2210939 w 2210939"/>
              <a:gd name="connsiteY1" fmla="*/ 0 h 1852450"/>
              <a:gd name="connsiteX2" fmla="*/ 532262 w 2210939"/>
              <a:gd name="connsiteY2" fmla="*/ 1852450 h 1852450"/>
              <a:gd name="connsiteX3" fmla="*/ 0 w 2210939"/>
              <a:gd name="connsiteY3" fmla="*/ 1838804 h 1852450"/>
              <a:gd name="connsiteX4" fmla="*/ 1665026 w 2210939"/>
              <a:gd name="connsiteY4" fmla="*/ 1 h 1852450"/>
              <a:gd name="connsiteX0" fmla="*/ 1665026 w 2210939"/>
              <a:gd name="connsiteY0" fmla="*/ 1 h 1838804"/>
              <a:gd name="connsiteX1" fmla="*/ 2210939 w 2210939"/>
              <a:gd name="connsiteY1" fmla="*/ 0 h 1838804"/>
              <a:gd name="connsiteX2" fmla="*/ 423080 w 2210939"/>
              <a:gd name="connsiteY2" fmla="*/ 1838803 h 1838804"/>
              <a:gd name="connsiteX3" fmla="*/ 0 w 2210939"/>
              <a:gd name="connsiteY3" fmla="*/ 1838804 h 1838804"/>
              <a:gd name="connsiteX4" fmla="*/ 1665026 w 2210939"/>
              <a:gd name="connsiteY4" fmla="*/ 1 h 1838804"/>
              <a:gd name="connsiteX0" fmla="*/ 1760560 w 2210939"/>
              <a:gd name="connsiteY0" fmla="*/ 13649 h 1838804"/>
              <a:gd name="connsiteX1" fmla="*/ 2210939 w 2210939"/>
              <a:gd name="connsiteY1" fmla="*/ 0 h 1838804"/>
              <a:gd name="connsiteX2" fmla="*/ 423080 w 2210939"/>
              <a:gd name="connsiteY2" fmla="*/ 1838803 h 1838804"/>
              <a:gd name="connsiteX3" fmla="*/ 0 w 2210939"/>
              <a:gd name="connsiteY3" fmla="*/ 1838804 h 1838804"/>
              <a:gd name="connsiteX4" fmla="*/ 1760560 w 2210939"/>
              <a:gd name="connsiteY4" fmla="*/ 13649 h 183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939" h="1838804">
                <a:moveTo>
                  <a:pt x="1760560" y="13649"/>
                </a:moveTo>
                <a:lnTo>
                  <a:pt x="2210939" y="0"/>
                </a:lnTo>
                <a:lnTo>
                  <a:pt x="423080" y="1838803"/>
                </a:lnTo>
                <a:lnTo>
                  <a:pt x="0" y="1838804"/>
                </a:lnTo>
                <a:lnTo>
                  <a:pt x="1760560" y="1364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28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Объект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07504" y="1343025"/>
          <a:ext cx="8784976" cy="458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Лист" r:id="rId3" imgW="8277143" imgH="4562460" progId="Excel.Sheet.8">
                  <p:embed/>
                </p:oleObj>
              </mc:Choice>
              <mc:Fallback>
                <p:oleObj name="Лист" r:id="rId3" imgW="8277143" imgH="456246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343025"/>
                        <a:ext cx="8784976" cy="458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46" y="188640"/>
            <a:ext cx="8424863" cy="846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Одногодичная летальность в </a:t>
            </a:r>
            <a:r>
              <a:rPr lang="ru-RU" sz="2000" dirty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субъектах ПФО</a:t>
            </a:r>
            <a: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, % </a:t>
            </a:r>
            <a:b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2018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6093296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МНИОИ им. </a:t>
            </a:r>
            <a:r>
              <a:rPr lang="ru-RU" dirty="0" err="1" smtClean="0"/>
              <a:t>П.А.Герцена</a:t>
            </a:r>
            <a:endParaRPr lang="ru-RU" dirty="0"/>
          </a:p>
        </p:txBody>
      </p:sp>
      <p:sp>
        <p:nvSpPr>
          <p:cNvPr id="7" name="Прямоугольник 10"/>
          <p:cNvSpPr/>
          <p:nvPr/>
        </p:nvSpPr>
        <p:spPr>
          <a:xfrm>
            <a:off x="667894" y="3636170"/>
            <a:ext cx="2298621" cy="1876382"/>
          </a:xfrm>
          <a:custGeom>
            <a:avLst/>
            <a:gdLst>
              <a:gd name="connsiteX0" fmla="*/ 0 w 914400"/>
              <a:gd name="connsiteY0" fmla="*/ 0 h 2016224"/>
              <a:gd name="connsiteX1" fmla="*/ 914400 w 914400"/>
              <a:gd name="connsiteY1" fmla="*/ 0 h 2016224"/>
              <a:gd name="connsiteX2" fmla="*/ 914400 w 914400"/>
              <a:gd name="connsiteY2" fmla="*/ 2016224 h 2016224"/>
              <a:gd name="connsiteX3" fmla="*/ 0 w 914400"/>
              <a:gd name="connsiteY3" fmla="*/ 2016224 h 2016224"/>
              <a:gd name="connsiteX4" fmla="*/ 0 w 914400"/>
              <a:gd name="connsiteY4" fmla="*/ 0 h 2016224"/>
              <a:gd name="connsiteX0" fmla="*/ 750627 w 1665027"/>
              <a:gd name="connsiteY0" fmla="*/ 0 h 2016224"/>
              <a:gd name="connsiteX1" fmla="*/ 1665027 w 1665027"/>
              <a:gd name="connsiteY1" fmla="*/ 0 h 2016224"/>
              <a:gd name="connsiteX2" fmla="*/ 1665027 w 1665027"/>
              <a:gd name="connsiteY2" fmla="*/ 2016224 h 2016224"/>
              <a:gd name="connsiteX3" fmla="*/ 0 w 1665027"/>
              <a:gd name="connsiteY3" fmla="*/ 1961633 h 2016224"/>
              <a:gd name="connsiteX4" fmla="*/ 750627 w 1665027"/>
              <a:gd name="connsiteY4" fmla="*/ 0 h 2016224"/>
              <a:gd name="connsiteX0" fmla="*/ 1132764 w 1665027"/>
              <a:gd name="connsiteY0" fmla="*/ 0 h 2057167"/>
              <a:gd name="connsiteX1" fmla="*/ 1665027 w 1665027"/>
              <a:gd name="connsiteY1" fmla="*/ 40943 h 2057167"/>
              <a:gd name="connsiteX2" fmla="*/ 1665027 w 1665027"/>
              <a:gd name="connsiteY2" fmla="*/ 2057167 h 2057167"/>
              <a:gd name="connsiteX3" fmla="*/ 0 w 1665027"/>
              <a:gd name="connsiteY3" fmla="*/ 2002576 h 2057167"/>
              <a:gd name="connsiteX4" fmla="*/ 1132764 w 1665027"/>
              <a:gd name="connsiteY4" fmla="*/ 0 h 2057167"/>
              <a:gd name="connsiteX0" fmla="*/ 1241946 w 1774209"/>
              <a:gd name="connsiteY0" fmla="*/ 0 h 2057167"/>
              <a:gd name="connsiteX1" fmla="*/ 1774209 w 1774209"/>
              <a:gd name="connsiteY1" fmla="*/ 40943 h 2057167"/>
              <a:gd name="connsiteX2" fmla="*/ 1774209 w 1774209"/>
              <a:gd name="connsiteY2" fmla="*/ 2057167 h 2057167"/>
              <a:gd name="connsiteX3" fmla="*/ 0 w 1774209"/>
              <a:gd name="connsiteY3" fmla="*/ 2016224 h 2057167"/>
              <a:gd name="connsiteX4" fmla="*/ 1241946 w 1774209"/>
              <a:gd name="connsiteY4" fmla="*/ 0 h 2057167"/>
              <a:gd name="connsiteX0" fmla="*/ 1241946 w 1774209"/>
              <a:gd name="connsiteY0" fmla="*/ 0 h 2016224"/>
              <a:gd name="connsiteX1" fmla="*/ 1774209 w 1774209"/>
              <a:gd name="connsiteY1" fmla="*/ 40943 h 2016224"/>
              <a:gd name="connsiteX2" fmla="*/ 655092 w 1774209"/>
              <a:gd name="connsiteY2" fmla="*/ 1947985 h 2016224"/>
              <a:gd name="connsiteX3" fmla="*/ 0 w 1774209"/>
              <a:gd name="connsiteY3" fmla="*/ 2016224 h 2016224"/>
              <a:gd name="connsiteX4" fmla="*/ 1241946 w 1774209"/>
              <a:gd name="connsiteY4" fmla="*/ 0 h 2016224"/>
              <a:gd name="connsiteX0" fmla="*/ 1160059 w 1774209"/>
              <a:gd name="connsiteY0" fmla="*/ 68240 h 1975281"/>
              <a:gd name="connsiteX1" fmla="*/ 1774209 w 1774209"/>
              <a:gd name="connsiteY1" fmla="*/ 0 h 1975281"/>
              <a:gd name="connsiteX2" fmla="*/ 655092 w 1774209"/>
              <a:gd name="connsiteY2" fmla="*/ 1907042 h 1975281"/>
              <a:gd name="connsiteX3" fmla="*/ 0 w 1774209"/>
              <a:gd name="connsiteY3" fmla="*/ 1975281 h 1975281"/>
              <a:gd name="connsiteX4" fmla="*/ 1160059 w 1774209"/>
              <a:gd name="connsiteY4" fmla="*/ 68240 h 1975281"/>
              <a:gd name="connsiteX0" fmla="*/ 1665026 w 2279176"/>
              <a:gd name="connsiteY0" fmla="*/ 68240 h 1907043"/>
              <a:gd name="connsiteX1" fmla="*/ 2279176 w 2279176"/>
              <a:gd name="connsiteY1" fmla="*/ 0 h 1907043"/>
              <a:gd name="connsiteX2" fmla="*/ 1160059 w 2279176"/>
              <a:gd name="connsiteY2" fmla="*/ 1907042 h 1907043"/>
              <a:gd name="connsiteX3" fmla="*/ 0 w 2279176"/>
              <a:gd name="connsiteY3" fmla="*/ 1907043 h 1907043"/>
              <a:gd name="connsiteX4" fmla="*/ 1665026 w 2279176"/>
              <a:gd name="connsiteY4" fmla="*/ 68240 h 1907043"/>
              <a:gd name="connsiteX0" fmla="*/ 1665026 w 2279176"/>
              <a:gd name="connsiteY0" fmla="*/ 68240 h 1907043"/>
              <a:gd name="connsiteX1" fmla="*/ 2279176 w 2279176"/>
              <a:gd name="connsiteY1" fmla="*/ 0 h 1907043"/>
              <a:gd name="connsiteX2" fmla="*/ 586853 w 2279176"/>
              <a:gd name="connsiteY2" fmla="*/ 1811507 h 1907043"/>
              <a:gd name="connsiteX3" fmla="*/ 0 w 2279176"/>
              <a:gd name="connsiteY3" fmla="*/ 1907043 h 1907043"/>
              <a:gd name="connsiteX4" fmla="*/ 1665026 w 2279176"/>
              <a:gd name="connsiteY4" fmla="*/ 68240 h 1907043"/>
              <a:gd name="connsiteX0" fmla="*/ 1665026 w 2210937"/>
              <a:gd name="connsiteY0" fmla="*/ 0 h 1838803"/>
              <a:gd name="connsiteX1" fmla="*/ 2210937 w 2210937"/>
              <a:gd name="connsiteY1" fmla="*/ 27294 h 1838803"/>
              <a:gd name="connsiteX2" fmla="*/ 586853 w 2210937"/>
              <a:gd name="connsiteY2" fmla="*/ 1743267 h 1838803"/>
              <a:gd name="connsiteX3" fmla="*/ 0 w 2210937"/>
              <a:gd name="connsiteY3" fmla="*/ 1838803 h 1838803"/>
              <a:gd name="connsiteX4" fmla="*/ 1665026 w 2210937"/>
              <a:gd name="connsiteY4" fmla="*/ 0 h 1838803"/>
              <a:gd name="connsiteX0" fmla="*/ 1665026 w 2238233"/>
              <a:gd name="connsiteY0" fmla="*/ 27297 h 1866100"/>
              <a:gd name="connsiteX1" fmla="*/ 2238233 w 2238233"/>
              <a:gd name="connsiteY1" fmla="*/ 0 h 1866100"/>
              <a:gd name="connsiteX2" fmla="*/ 586853 w 2238233"/>
              <a:gd name="connsiteY2" fmla="*/ 1770564 h 1866100"/>
              <a:gd name="connsiteX3" fmla="*/ 0 w 2238233"/>
              <a:gd name="connsiteY3" fmla="*/ 1866100 h 1866100"/>
              <a:gd name="connsiteX4" fmla="*/ 1665026 w 2238233"/>
              <a:gd name="connsiteY4" fmla="*/ 27297 h 1866100"/>
              <a:gd name="connsiteX0" fmla="*/ 1665026 w 2238233"/>
              <a:gd name="connsiteY0" fmla="*/ 27297 h 1879746"/>
              <a:gd name="connsiteX1" fmla="*/ 2238233 w 2238233"/>
              <a:gd name="connsiteY1" fmla="*/ 0 h 1879746"/>
              <a:gd name="connsiteX2" fmla="*/ 532262 w 2238233"/>
              <a:gd name="connsiteY2" fmla="*/ 1879746 h 1879746"/>
              <a:gd name="connsiteX3" fmla="*/ 0 w 2238233"/>
              <a:gd name="connsiteY3" fmla="*/ 1866100 h 1879746"/>
              <a:gd name="connsiteX4" fmla="*/ 1665026 w 2238233"/>
              <a:gd name="connsiteY4" fmla="*/ 27297 h 1879746"/>
              <a:gd name="connsiteX0" fmla="*/ 1665026 w 2156347"/>
              <a:gd name="connsiteY0" fmla="*/ 0 h 1852449"/>
              <a:gd name="connsiteX1" fmla="*/ 2156347 w 2156347"/>
              <a:gd name="connsiteY1" fmla="*/ 95533 h 1852449"/>
              <a:gd name="connsiteX2" fmla="*/ 532262 w 2156347"/>
              <a:gd name="connsiteY2" fmla="*/ 1852449 h 1852449"/>
              <a:gd name="connsiteX3" fmla="*/ 0 w 2156347"/>
              <a:gd name="connsiteY3" fmla="*/ 1838803 h 1852449"/>
              <a:gd name="connsiteX4" fmla="*/ 1665026 w 2156347"/>
              <a:gd name="connsiteY4" fmla="*/ 0 h 1852449"/>
              <a:gd name="connsiteX0" fmla="*/ 1665026 w 2210939"/>
              <a:gd name="connsiteY0" fmla="*/ 1 h 1852450"/>
              <a:gd name="connsiteX1" fmla="*/ 2210939 w 2210939"/>
              <a:gd name="connsiteY1" fmla="*/ 0 h 1852450"/>
              <a:gd name="connsiteX2" fmla="*/ 532262 w 2210939"/>
              <a:gd name="connsiteY2" fmla="*/ 1852450 h 1852450"/>
              <a:gd name="connsiteX3" fmla="*/ 0 w 2210939"/>
              <a:gd name="connsiteY3" fmla="*/ 1838804 h 1852450"/>
              <a:gd name="connsiteX4" fmla="*/ 1665026 w 2210939"/>
              <a:gd name="connsiteY4" fmla="*/ 1 h 1852450"/>
              <a:gd name="connsiteX0" fmla="*/ 1665026 w 2210939"/>
              <a:gd name="connsiteY0" fmla="*/ 1 h 1838804"/>
              <a:gd name="connsiteX1" fmla="*/ 2210939 w 2210939"/>
              <a:gd name="connsiteY1" fmla="*/ 0 h 1838804"/>
              <a:gd name="connsiteX2" fmla="*/ 423080 w 2210939"/>
              <a:gd name="connsiteY2" fmla="*/ 1838803 h 1838804"/>
              <a:gd name="connsiteX3" fmla="*/ 0 w 2210939"/>
              <a:gd name="connsiteY3" fmla="*/ 1838804 h 1838804"/>
              <a:gd name="connsiteX4" fmla="*/ 1665026 w 2210939"/>
              <a:gd name="connsiteY4" fmla="*/ 1 h 1838804"/>
              <a:gd name="connsiteX0" fmla="*/ 1760560 w 2210939"/>
              <a:gd name="connsiteY0" fmla="*/ 13649 h 1838804"/>
              <a:gd name="connsiteX1" fmla="*/ 2210939 w 2210939"/>
              <a:gd name="connsiteY1" fmla="*/ 0 h 1838804"/>
              <a:gd name="connsiteX2" fmla="*/ 423080 w 2210939"/>
              <a:gd name="connsiteY2" fmla="*/ 1838803 h 1838804"/>
              <a:gd name="connsiteX3" fmla="*/ 0 w 2210939"/>
              <a:gd name="connsiteY3" fmla="*/ 1838804 h 1838804"/>
              <a:gd name="connsiteX4" fmla="*/ 1760560 w 2210939"/>
              <a:gd name="connsiteY4" fmla="*/ 13649 h 1838804"/>
              <a:gd name="connsiteX0" fmla="*/ 1760560 w 2210939"/>
              <a:gd name="connsiteY0" fmla="*/ 13649 h 1863855"/>
              <a:gd name="connsiteX1" fmla="*/ 2210939 w 2210939"/>
              <a:gd name="connsiteY1" fmla="*/ 0 h 1863855"/>
              <a:gd name="connsiteX2" fmla="*/ 322871 w 2210939"/>
              <a:gd name="connsiteY2" fmla="*/ 1863855 h 1863855"/>
              <a:gd name="connsiteX3" fmla="*/ 0 w 2210939"/>
              <a:gd name="connsiteY3" fmla="*/ 1838804 h 1863855"/>
              <a:gd name="connsiteX4" fmla="*/ 1760560 w 2210939"/>
              <a:gd name="connsiteY4" fmla="*/ 13649 h 1863855"/>
              <a:gd name="connsiteX0" fmla="*/ 1848242 w 2298621"/>
              <a:gd name="connsiteY0" fmla="*/ 13649 h 1876382"/>
              <a:gd name="connsiteX1" fmla="*/ 2298621 w 2298621"/>
              <a:gd name="connsiteY1" fmla="*/ 0 h 1876382"/>
              <a:gd name="connsiteX2" fmla="*/ 410553 w 2298621"/>
              <a:gd name="connsiteY2" fmla="*/ 1863855 h 1876382"/>
              <a:gd name="connsiteX3" fmla="*/ 0 w 2298621"/>
              <a:gd name="connsiteY3" fmla="*/ 1876382 h 1876382"/>
              <a:gd name="connsiteX4" fmla="*/ 1848242 w 2298621"/>
              <a:gd name="connsiteY4" fmla="*/ 13649 h 187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621" h="1876382">
                <a:moveTo>
                  <a:pt x="1848242" y="13649"/>
                </a:moveTo>
                <a:lnTo>
                  <a:pt x="2298621" y="0"/>
                </a:lnTo>
                <a:lnTo>
                  <a:pt x="410553" y="1863855"/>
                </a:lnTo>
                <a:lnTo>
                  <a:pt x="0" y="1876382"/>
                </a:lnTo>
                <a:lnTo>
                  <a:pt x="1848242" y="1364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55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854603"/>
              </p:ext>
            </p:extLst>
          </p:nvPr>
        </p:nvGraphicFramePr>
        <p:xfrm>
          <a:off x="323528" y="332656"/>
          <a:ext cx="849694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7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aleria\Desktop\Бейдж New Итог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32848" cy="1224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40100" y="2520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298646"/>
              </p:ext>
            </p:extLst>
          </p:nvPr>
        </p:nvGraphicFramePr>
        <p:xfrm>
          <a:off x="827584" y="1988840"/>
          <a:ext cx="75608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76972" y="490699"/>
            <a:ext cx="7200800" cy="113810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1" u="none" strike="noStrike" kern="1200" normalizeH="0" baseline="0" noProof="0" dirty="0" smtClean="0">
                <a:ln w="0"/>
                <a:uLnTx/>
                <a:uFillTx/>
                <a:latin typeface="+mj-lt"/>
                <a:ea typeface="+mj-ea"/>
                <a:cs typeface="+mj-cs"/>
              </a:rPr>
              <a:t>Динамика запущенности (</a:t>
            </a:r>
            <a:r>
              <a:rPr kumimoji="0" lang="en-US" sz="2000" b="1" u="none" strike="noStrike" kern="1200" normalizeH="0" baseline="0" noProof="0" dirty="0" smtClean="0">
                <a:ln w="0"/>
                <a:uLnTx/>
                <a:uFillTx/>
                <a:latin typeface="+mj-lt"/>
                <a:ea typeface="+mj-ea"/>
                <a:cs typeface="+mj-cs"/>
              </a:rPr>
              <a:t>III</a:t>
            </a:r>
            <a:r>
              <a:rPr kumimoji="0" lang="ru-RU" sz="2000" b="1" u="none" strike="noStrike" kern="1200" normalizeH="0" baseline="0" noProof="0" dirty="0" smtClean="0">
                <a:ln w="0"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2000" b="1" u="none" strike="noStrike" kern="1200" normalizeH="0" baseline="0" noProof="0" dirty="0" smtClean="0">
                <a:ln w="0"/>
                <a:uLnTx/>
                <a:uFillTx/>
                <a:latin typeface="+mj-lt"/>
                <a:ea typeface="+mj-ea"/>
                <a:cs typeface="+mj-cs"/>
              </a:rPr>
              <a:t>IV</a:t>
            </a:r>
            <a:r>
              <a:rPr kumimoji="0" lang="ru-RU" sz="2000" b="1" u="none" strike="noStrike" kern="1200" normalizeH="0" baseline="0" noProof="0" dirty="0" smtClean="0">
                <a:ln w="0"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u="none" strike="noStrike" kern="1200" normalizeH="0" baseline="0" noProof="0" dirty="0" err="1" smtClean="0">
                <a:ln w="0"/>
                <a:uLnTx/>
                <a:uFillTx/>
                <a:latin typeface="+mj-lt"/>
                <a:ea typeface="+mj-ea"/>
                <a:cs typeface="+mj-cs"/>
              </a:rPr>
              <a:t>ст.%</a:t>
            </a:r>
            <a:r>
              <a:rPr kumimoji="0" lang="ru-RU" sz="2000" b="1" u="none" strike="noStrike" kern="1200" normalizeH="0" baseline="0" noProof="0" dirty="0" smtClean="0">
                <a:ln w="0"/>
                <a:uLnTx/>
                <a:uFillTx/>
                <a:latin typeface="+mj-lt"/>
                <a:ea typeface="+mj-ea"/>
                <a:cs typeface="+mj-cs"/>
              </a:rPr>
              <a:t>) и одногодичной летальности (%) от рака шейки матки в Кировской области. </a:t>
            </a:r>
            <a:endParaRPr kumimoji="0" lang="ru-RU" sz="2000" b="1" u="none" strike="noStrike" kern="1200" normalizeH="0" baseline="0" noProof="0" dirty="0">
              <a:ln w="0"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46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47" y="167212"/>
            <a:ext cx="8424863" cy="8890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Доля пациентов с ЗНО в ПФО, живущих 5 и более лет </a:t>
            </a:r>
            <a:b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с момента установления диагноза, %</a:t>
            </a:r>
            <a:b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2018 год</a:t>
            </a:r>
          </a:p>
        </p:txBody>
      </p:sp>
      <p:graphicFrame>
        <p:nvGraphicFramePr>
          <p:cNvPr id="18436" name="Диаграмма 1"/>
          <p:cNvGraphicFramePr>
            <a:graphicFrameLocks/>
          </p:cNvGraphicFramePr>
          <p:nvPr>
            <p:extLst/>
          </p:nvPr>
        </p:nvGraphicFramePr>
        <p:xfrm>
          <a:off x="323528" y="1124744"/>
          <a:ext cx="8705850" cy="556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Лист" r:id="rId4" imgW="8429498" imgH="5400810" progId="Excel.Sheet.8">
                  <p:embed/>
                </p:oleObj>
              </mc:Choice>
              <mc:Fallback>
                <p:oleObj name="Лист" r:id="rId4" imgW="8429498" imgH="54008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8705850" cy="556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8144" y="6284223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МНИОИ им. </a:t>
            </a:r>
            <a:r>
              <a:rPr lang="ru-RU" dirty="0" err="1" smtClean="0"/>
              <a:t>П.А.Герцена</a:t>
            </a:r>
            <a:endParaRPr lang="ru-RU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5875289" y="4406867"/>
            <a:ext cx="2210939" cy="1838804"/>
          </a:xfrm>
          <a:custGeom>
            <a:avLst/>
            <a:gdLst>
              <a:gd name="connsiteX0" fmla="*/ 0 w 914400"/>
              <a:gd name="connsiteY0" fmla="*/ 0 h 2016224"/>
              <a:gd name="connsiteX1" fmla="*/ 914400 w 914400"/>
              <a:gd name="connsiteY1" fmla="*/ 0 h 2016224"/>
              <a:gd name="connsiteX2" fmla="*/ 914400 w 914400"/>
              <a:gd name="connsiteY2" fmla="*/ 2016224 h 2016224"/>
              <a:gd name="connsiteX3" fmla="*/ 0 w 914400"/>
              <a:gd name="connsiteY3" fmla="*/ 2016224 h 2016224"/>
              <a:gd name="connsiteX4" fmla="*/ 0 w 914400"/>
              <a:gd name="connsiteY4" fmla="*/ 0 h 2016224"/>
              <a:gd name="connsiteX0" fmla="*/ 750627 w 1665027"/>
              <a:gd name="connsiteY0" fmla="*/ 0 h 2016224"/>
              <a:gd name="connsiteX1" fmla="*/ 1665027 w 1665027"/>
              <a:gd name="connsiteY1" fmla="*/ 0 h 2016224"/>
              <a:gd name="connsiteX2" fmla="*/ 1665027 w 1665027"/>
              <a:gd name="connsiteY2" fmla="*/ 2016224 h 2016224"/>
              <a:gd name="connsiteX3" fmla="*/ 0 w 1665027"/>
              <a:gd name="connsiteY3" fmla="*/ 1961633 h 2016224"/>
              <a:gd name="connsiteX4" fmla="*/ 750627 w 1665027"/>
              <a:gd name="connsiteY4" fmla="*/ 0 h 2016224"/>
              <a:gd name="connsiteX0" fmla="*/ 1132764 w 1665027"/>
              <a:gd name="connsiteY0" fmla="*/ 0 h 2057167"/>
              <a:gd name="connsiteX1" fmla="*/ 1665027 w 1665027"/>
              <a:gd name="connsiteY1" fmla="*/ 40943 h 2057167"/>
              <a:gd name="connsiteX2" fmla="*/ 1665027 w 1665027"/>
              <a:gd name="connsiteY2" fmla="*/ 2057167 h 2057167"/>
              <a:gd name="connsiteX3" fmla="*/ 0 w 1665027"/>
              <a:gd name="connsiteY3" fmla="*/ 2002576 h 2057167"/>
              <a:gd name="connsiteX4" fmla="*/ 1132764 w 1665027"/>
              <a:gd name="connsiteY4" fmla="*/ 0 h 2057167"/>
              <a:gd name="connsiteX0" fmla="*/ 1241946 w 1774209"/>
              <a:gd name="connsiteY0" fmla="*/ 0 h 2057167"/>
              <a:gd name="connsiteX1" fmla="*/ 1774209 w 1774209"/>
              <a:gd name="connsiteY1" fmla="*/ 40943 h 2057167"/>
              <a:gd name="connsiteX2" fmla="*/ 1774209 w 1774209"/>
              <a:gd name="connsiteY2" fmla="*/ 2057167 h 2057167"/>
              <a:gd name="connsiteX3" fmla="*/ 0 w 1774209"/>
              <a:gd name="connsiteY3" fmla="*/ 2016224 h 2057167"/>
              <a:gd name="connsiteX4" fmla="*/ 1241946 w 1774209"/>
              <a:gd name="connsiteY4" fmla="*/ 0 h 2057167"/>
              <a:gd name="connsiteX0" fmla="*/ 1241946 w 1774209"/>
              <a:gd name="connsiteY0" fmla="*/ 0 h 2016224"/>
              <a:gd name="connsiteX1" fmla="*/ 1774209 w 1774209"/>
              <a:gd name="connsiteY1" fmla="*/ 40943 h 2016224"/>
              <a:gd name="connsiteX2" fmla="*/ 655092 w 1774209"/>
              <a:gd name="connsiteY2" fmla="*/ 1947985 h 2016224"/>
              <a:gd name="connsiteX3" fmla="*/ 0 w 1774209"/>
              <a:gd name="connsiteY3" fmla="*/ 2016224 h 2016224"/>
              <a:gd name="connsiteX4" fmla="*/ 1241946 w 1774209"/>
              <a:gd name="connsiteY4" fmla="*/ 0 h 2016224"/>
              <a:gd name="connsiteX0" fmla="*/ 1160059 w 1774209"/>
              <a:gd name="connsiteY0" fmla="*/ 68240 h 1975281"/>
              <a:gd name="connsiteX1" fmla="*/ 1774209 w 1774209"/>
              <a:gd name="connsiteY1" fmla="*/ 0 h 1975281"/>
              <a:gd name="connsiteX2" fmla="*/ 655092 w 1774209"/>
              <a:gd name="connsiteY2" fmla="*/ 1907042 h 1975281"/>
              <a:gd name="connsiteX3" fmla="*/ 0 w 1774209"/>
              <a:gd name="connsiteY3" fmla="*/ 1975281 h 1975281"/>
              <a:gd name="connsiteX4" fmla="*/ 1160059 w 1774209"/>
              <a:gd name="connsiteY4" fmla="*/ 68240 h 1975281"/>
              <a:gd name="connsiteX0" fmla="*/ 1665026 w 2279176"/>
              <a:gd name="connsiteY0" fmla="*/ 68240 h 1907043"/>
              <a:gd name="connsiteX1" fmla="*/ 2279176 w 2279176"/>
              <a:gd name="connsiteY1" fmla="*/ 0 h 1907043"/>
              <a:gd name="connsiteX2" fmla="*/ 1160059 w 2279176"/>
              <a:gd name="connsiteY2" fmla="*/ 1907042 h 1907043"/>
              <a:gd name="connsiteX3" fmla="*/ 0 w 2279176"/>
              <a:gd name="connsiteY3" fmla="*/ 1907043 h 1907043"/>
              <a:gd name="connsiteX4" fmla="*/ 1665026 w 2279176"/>
              <a:gd name="connsiteY4" fmla="*/ 68240 h 1907043"/>
              <a:gd name="connsiteX0" fmla="*/ 1665026 w 2279176"/>
              <a:gd name="connsiteY0" fmla="*/ 68240 h 1907043"/>
              <a:gd name="connsiteX1" fmla="*/ 2279176 w 2279176"/>
              <a:gd name="connsiteY1" fmla="*/ 0 h 1907043"/>
              <a:gd name="connsiteX2" fmla="*/ 586853 w 2279176"/>
              <a:gd name="connsiteY2" fmla="*/ 1811507 h 1907043"/>
              <a:gd name="connsiteX3" fmla="*/ 0 w 2279176"/>
              <a:gd name="connsiteY3" fmla="*/ 1907043 h 1907043"/>
              <a:gd name="connsiteX4" fmla="*/ 1665026 w 2279176"/>
              <a:gd name="connsiteY4" fmla="*/ 68240 h 1907043"/>
              <a:gd name="connsiteX0" fmla="*/ 1665026 w 2210937"/>
              <a:gd name="connsiteY0" fmla="*/ 0 h 1838803"/>
              <a:gd name="connsiteX1" fmla="*/ 2210937 w 2210937"/>
              <a:gd name="connsiteY1" fmla="*/ 27294 h 1838803"/>
              <a:gd name="connsiteX2" fmla="*/ 586853 w 2210937"/>
              <a:gd name="connsiteY2" fmla="*/ 1743267 h 1838803"/>
              <a:gd name="connsiteX3" fmla="*/ 0 w 2210937"/>
              <a:gd name="connsiteY3" fmla="*/ 1838803 h 1838803"/>
              <a:gd name="connsiteX4" fmla="*/ 1665026 w 2210937"/>
              <a:gd name="connsiteY4" fmla="*/ 0 h 1838803"/>
              <a:gd name="connsiteX0" fmla="*/ 1665026 w 2238233"/>
              <a:gd name="connsiteY0" fmla="*/ 27297 h 1866100"/>
              <a:gd name="connsiteX1" fmla="*/ 2238233 w 2238233"/>
              <a:gd name="connsiteY1" fmla="*/ 0 h 1866100"/>
              <a:gd name="connsiteX2" fmla="*/ 586853 w 2238233"/>
              <a:gd name="connsiteY2" fmla="*/ 1770564 h 1866100"/>
              <a:gd name="connsiteX3" fmla="*/ 0 w 2238233"/>
              <a:gd name="connsiteY3" fmla="*/ 1866100 h 1866100"/>
              <a:gd name="connsiteX4" fmla="*/ 1665026 w 2238233"/>
              <a:gd name="connsiteY4" fmla="*/ 27297 h 1866100"/>
              <a:gd name="connsiteX0" fmla="*/ 1665026 w 2238233"/>
              <a:gd name="connsiteY0" fmla="*/ 27297 h 1879746"/>
              <a:gd name="connsiteX1" fmla="*/ 2238233 w 2238233"/>
              <a:gd name="connsiteY1" fmla="*/ 0 h 1879746"/>
              <a:gd name="connsiteX2" fmla="*/ 532262 w 2238233"/>
              <a:gd name="connsiteY2" fmla="*/ 1879746 h 1879746"/>
              <a:gd name="connsiteX3" fmla="*/ 0 w 2238233"/>
              <a:gd name="connsiteY3" fmla="*/ 1866100 h 1879746"/>
              <a:gd name="connsiteX4" fmla="*/ 1665026 w 2238233"/>
              <a:gd name="connsiteY4" fmla="*/ 27297 h 1879746"/>
              <a:gd name="connsiteX0" fmla="*/ 1665026 w 2156347"/>
              <a:gd name="connsiteY0" fmla="*/ 0 h 1852449"/>
              <a:gd name="connsiteX1" fmla="*/ 2156347 w 2156347"/>
              <a:gd name="connsiteY1" fmla="*/ 95533 h 1852449"/>
              <a:gd name="connsiteX2" fmla="*/ 532262 w 2156347"/>
              <a:gd name="connsiteY2" fmla="*/ 1852449 h 1852449"/>
              <a:gd name="connsiteX3" fmla="*/ 0 w 2156347"/>
              <a:gd name="connsiteY3" fmla="*/ 1838803 h 1852449"/>
              <a:gd name="connsiteX4" fmla="*/ 1665026 w 2156347"/>
              <a:gd name="connsiteY4" fmla="*/ 0 h 1852449"/>
              <a:gd name="connsiteX0" fmla="*/ 1665026 w 2210939"/>
              <a:gd name="connsiteY0" fmla="*/ 1 h 1852450"/>
              <a:gd name="connsiteX1" fmla="*/ 2210939 w 2210939"/>
              <a:gd name="connsiteY1" fmla="*/ 0 h 1852450"/>
              <a:gd name="connsiteX2" fmla="*/ 532262 w 2210939"/>
              <a:gd name="connsiteY2" fmla="*/ 1852450 h 1852450"/>
              <a:gd name="connsiteX3" fmla="*/ 0 w 2210939"/>
              <a:gd name="connsiteY3" fmla="*/ 1838804 h 1852450"/>
              <a:gd name="connsiteX4" fmla="*/ 1665026 w 2210939"/>
              <a:gd name="connsiteY4" fmla="*/ 1 h 1852450"/>
              <a:gd name="connsiteX0" fmla="*/ 1665026 w 2210939"/>
              <a:gd name="connsiteY0" fmla="*/ 1 h 1838804"/>
              <a:gd name="connsiteX1" fmla="*/ 2210939 w 2210939"/>
              <a:gd name="connsiteY1" fmla="*/ 0 h 1838804"/>
              <a:gd name="connsiteX2" fmla="*/ 423080 w 2210939"/>
              <a:gd name="connsiteY2" fmla="*/ 1838803 h 1838804"/>
              <a:gd name="connsiteX3" fmla="*/ 0 w 2210939"/>
              <a:gd name="connsiteY3" fmla="*/ 1838804 h 1838804"/>
              <a:gd name="connsiteX4" fmla="*/ 1665026 w 2210939"/>
              <a:gd name="connsiteY4" fmla="*/ 1 h 1838804"/>
              <a:gd name="connsiteX0" fmla="*/ 1760560 w 2210939"/>
              <a:gd name="connsiteY0" fmla="*/ 13649 h 1838804"/>
              <a:gd name="connsiteX1" fmla="*/ 2210939 w 2210939"/>
              <a:gd name="connsiteY1" fmla="*/ 0 h 1838804"/>
              <a:gd name="connsiteX2" fmla="*/ 423080 w 2210939"/>
              <a:gd name="connsiteY2" fmla="*/ 1838803 h 1838804"/>
              <a:gd name="connsiteX3" fmla="*/ 0 w 2210939"/>
              <a:gd name="connsiteY3" fmla="*/ 1838804 h 1838804"/>
              <a:gd name="connsiteX4" fmla="*/ 1760560 w 2210939"/>
              <a:gd name="connsiteY4" fmla="*/ 13649 h 183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939" h="1838804">
                <a:moveTo>
                  <a:pt x="1760560" y="13649"/>
                </a:moveTo>
                <a:lnTo>
                  <a:pt x="2210939" y="0"/>
                </a:lnTo>
                <a:lnTo>
                  <a:pt x="423080" y="1838803"/>
                </a:lnTo>
                <a:lnTo>
                  <a:pt x="0" y="1838804"/>
                </a:lnTo>
                <a:lnTo>
                  <a:pt x="1760560" y="1364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0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762087"/>
              </p:ext>
            </p:extLst>
          </p:nvPr>
        </p:nvGraphicFramePr>
        <p:xfrm>
          <a:off x="323528" y="332656"/>
          <a:ext cx="835292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0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1124" t="12871" r="28658" b="11112"/>
          <a:stretch/>
        </p:blipFill>
        <p:spPr bwMode="auto">
          <a:xfrm>
            <a:off x="2339752" y="188640"/>
            <a:ext cx="4680520" cy="633670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2771800" y="4725144"/>
            <a:ext cx="324036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1772816"/>
            <a:ext cx="187220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3702322"/>
            <a:ext cx="187220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1468" t="33710" r="29003" b="57912"/>
          <a:stretch/>
        </p:blipFill>
        <p:spPr bwMode="auto">
          <a:xfrm>
            <a:off x="1043608" y="4509120"/>
            <a:ext cx="7128792" cy="111612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1239" t="53138" r="29003" b="14791"/>
          <a:stretch/>
        </p:blipFill>
        <p:spPr bwMode="auto">
          <a:xfrm>
            <a:off x="1043608" y="332656"/>
            <a:ext cx="7128792" cy="4032448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1259632" y="2690919"/>
            <a:ext cx="6696744" cy="3258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064896" cy="564980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3000" dirty="0" smtClean="0"/>
              <a:t>Проблема!</a:t>
            </a:r>
          </a:p>
          <a:p>
            <a:pPr marL="45720" indent="0">
              <a:buNone/>
            </a:pPr>
            <a:endParaRPr lang="ru-RU" dirty="0"/>
          </a:p>
          <a:p>
            <a:pPr marL="45720" indent="0" algn="just">
              <a:buNone/>
            </a:pPr>
            <a:r>
              <a:rPr lang="ru-RU" sz="2600" dirty="0" smtClean="0"/>
              <a:t>Утверждена централизация проведения патоморфологических исследований при подозрении на злокачественное новообразование</a:t>
            </a:r>
          </a:p>
          <a:p>
            <a:pPr marL="45720" indent="0" algn="just">
              <a:buNone/>
            </a:pPr>
            <a:endParaRPr lang="ru-RU" sz="2600" dirty="0"/>
          </a:p>
          <a:p>
            <a:pPr marL="45720" indent="0" algn="just">
              <a:buNone/>
            </a:pPr>
            <a:endParaRPr lang="ru-RU" sz="2600" dirty="0" smtClean="0"/>
          </a:p>
          <a:p>
            <a:pPr marL="45720" indent="0" algn="just">
              <a:buNone/>
            </a:pPr>
            <a:r>
              <a:rPr lang="ru-RU" sz="2600" dirty="0" smtClean="0"/>
              <a:t>Существуют проблема </a:t>
            </a:r>
            <a:r>
              <a:rPr lang="ru-RU" sz="2600" dirty="0" smtClean="0">
                <a:solidFill>
                  <a:srgbClr val="FF0000"/>
                </a:solidFill>
              </a:rPr>
              <a:t>со сроками доставки </a:t>
            </a:r>
            <a:r>
              <a:rPr lang="ru-RU" sz="2600" dirty="0" smtClean="0"/>
              <a:t>биопсийного материала из некоторых районов – длительность доставки более 1 недели – получение результата более 2 недель с момента биопсии.</a:t>
            </a:r>
          </a:p>
          <a:p>
            <a:pPr marL="45720" indent="0" algn="just">
              <a:buNone/>
            </a:pPr>
            <a:endParaRPr lang="ru-RU" sz="2600" dirty="0"/>
          </a:p>
          <a:p>
            <a:pPr marL="45720" indent="0" algn="ctr">
              <a:buNone/>
            </a:pPr>
            <a:r>
              <a:rPr lang="ru-RU" sz="2600" dirty="0" smtClean="0"/>
              <a:t>Решение: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smtClean="0"/>
              <a:t>Увеличение кратности доставки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smtClean="0"/>
              <a:t>Доставка по «кустовому принципу» (ежедневно из районов по одной «ветке» дороги разными медучреждениями по принципу чередования)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938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1353" t="12871" r="28888" b="11112"/>
          <a:stretch/>
        </p:blipFill>
        <p:spPr bwMode="auto">
          <a:xfrm>
            <a:off x="2123728" y="104574"/>
            <a:ext cx="4896543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29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41"/>
          <p:cNvSpPr>
            <a:spLocks noChangeArrowheads="1"/>
          </p:cNvSpPr>
          <p:nvPr/>
        </p:nvSpPr>
        <p:spPr bwMode="auto">
          <a:xfrm>
            <a:off x="0" y="1189038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/>
          <a:p>
            <a:pPr algn="ctr" defTabSz="779463"/>
            <a:endParaRPr lang="ru-RU" sz="1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741364"/>
            <a:ext cx="914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pPr algn="ctr" defTabSz="779463"/>
            <a:endParaRPr lang="ru-RU" sz="3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1994297" y="977901"/>
            <a:ext cx="157437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sz="17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98" name="Text Box 38"/>
          <p:cNvSpPr txBox="1">
            <a:spLocks noChangeArrowheads="1"/>
          </p:cNvSpPr>
          <p:nvPr/>
        </p:nvSpPr>
        <p:spPr bwMode="auto">
          <a:xfrm>
            <a:off x="503237" y="163806"/>
            <a:ext cx="8137525" cy="6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ln w="0"/>
              </a:rPr>
              <a:t>Заболеваемость населения </a:t>
            </a:r>
          </a:p>
          <a:p>
            <a:pPr algn="ctr" eaLnBrk="1" hangingPunct="1">
              <a:defRPr/>
            </a:pPr>
            <a:r>
              <a:rPr lang="ru-RU" sz="2000" b="1" dirty="0" smtClean="0">
                <a:ln w="0"/>
              </a:rPr>
              <a:t>федеральных округов от ЗНО за 2018 год</a:t>
            </a:r>
          </a:p>
        </p:txBody>
      </p:sp>
      <p:graphicFrame>
        <p:nvGraphicFramePr>
          <p:cNvPr id="9224" name="Диаграмма 15"/>
          <p:cNvGraphicFramePr>
            <a:graphicFrameLocks/>
          </p:cNvGraphicFramePr>
          <p:nvPr>
            <p:extLst/>
          </p:nvPr>
        </p:nvGraphicFramePr>
        <p:xfrm>
          <a:off x="251521" y="1079500"/>
          <a:ext cx="8125718" cy="4581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Лист" r:id="rId4" imgW="7305745" imgH="3362310" progId="Excel.Sheet.8">
                  <p:embed/>
                </p:oleObj>
              </mc:Choice>
              <mc:Fallback>
                <p:oleObj name="Лист" r:id="rId4" imgW="7305745" imgH="33623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1079500"/>
                        <a:ext cx="8125718" cy="4581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6516291" y="981075"/>
            <a:ext cx="262770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на 100 тыс. 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6872" y="6117486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МНИОИ им. </a:t>
            </a:r>
            <a:r>
              <a:rPr lang="ru-RU" dirty="0" err="1" smtClean="0"/>
              <a:t>П.А.Герцена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0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0407" y="1790549"/>
            <a:ext cx="81369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Участковый терапевт, врач общей практики, врач-специалист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407" y="5394594"/>
            <a:ext cx="8136904" cy="648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Консультация, обследование пациента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108" y="151686"/>
            <a:ext cx="8136904" cy="822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Алгоритм маршрутизации пациентов по профилю «гематология», пациенты старше 18 лет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696560" y="2225619"/>
            <a:ext cx="0" cy="11313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96560" y="4584234"/>
            <a:ext cx="0" cy="810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бъект 6"/>
          <p:cNvSpPr>
            <a:spLocks noGrp="1"/>
          </p:cNvSpPr>
          <p:nvPr>
            <p:ph sz="quarter" idx="13"/>
          </p:nvPr>
        </p:nvSpPr>
        <p:spPr>
          <a:xfrm>
            <a:off x="344290" y="3466557"/>
            <a:ext cx="856913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Областная клиническая больница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Гематолог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3190"/>
            <a:ext cx="8136904" cy="528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Консультация, обследование пациента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639" y="1064508"/>
            <a:ext cx="4366186" cy="948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Подозрение на </a:t>
            </a:r>
            <a:r>
              <a:rPr lang="ru-RU" sz="2000" b="1" u="sng" dirty="0" err="1" smtClean="0">
                <a:solidFill>
                  <a:schemeClr val="tx1"/>
                </a:solidFill>
              </a:rPr>
              <a:t>лимфопролиферативное</a:t>
            </a:r>
            <a:r>
              <a:rPr lang="ru-RU" sz="2000" b="1" u="sng" dirty="0" smtClean="0">
                <a:solidFill>
                  <a:schemeClr val="tx1"/>
                </a:solidFill>
              </a:rPr>
              <a:t> заболевание (лимфомы С81-С85)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64369" y="1983390"/>
            <a:ext cx="3876402" cy="931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Гематолог </a:t>
            </a:r>
            <a:r>
              <a:rPr lang="ru-RU" sz="2000" b="1" u="sng" dirty="0" smtClean="0">
                <a:solidFill>
                  <a:schemeClr val="tx1"/>
                </a:solidFill>
              </a:rPr>
              <a:t>направляет пациента на биопсию в </a:t>
            </a:r>
            <a:r>
              <a:rPr lang="ru-RU" sz="2000" b="1" u="sng" dirty="0" err="1" smtClean="0">
                <a:solidFill>
                  <a:schemeClr val="tx1"/>
                </a:solidFill>
              </a:rPr>
              <a:t>онкодиспансер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563265" y="1418358"/>
            <a:ext cx="1740268" cy="5216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2"/>
          </p:cNvCxnSpPr>
          <p:nvPr/>
        </p:nvCxnSpPr>
        <p:spPr>
          <a:xfrm flipH="1">
            <a:off x="3059832" y="661277"/>
            <a:ext cx="1548172" cy="3994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937631" y="3971727"/>
            <a:ext cx="3997057" cy="1243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Онкодиспансер</a:t>
            </a:r>
            <a:r>
              <a:rPr lang="ru-RU" sz="2000" b="1" dirty="0" smtClean="0">
                <a:solidFill>
                  <a:schemeClr val="tx1"/>
                </a:solidFill>
              </a:rPr>
              <a:t> передает </a:t>
            </a:r>
            <a:r>
              <a:rPr lang="ru-RU" sz="2000" b="1" dirty="0" err="1" smtClean="0">
                <a:solidFill>
                  <a:schemeClr val="tx1"/>
                </a:solidFill>
              </a:rPr>
              <a:t>биопсийный</a:t>
            </a:r>
            <a:r>
              <a:rPr lang="ru-RU" sz="2000" b="1" dirty="0" smtClean="0">
                <a:solidFill>
                  <a:schemeClr val="tx1"/>
                </a:solidFill>
              </a:rPr>
              <a:t> материал для окончательной верификации в НИИ гематологии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8840" y="3005793"/>
            <a:ext cx="4297783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После биопсии в </a:t>
            </a:r>
            <a:r>
              <a:rPr lang="ru-RU" sz="2000" b="1" u="sng" dirty="0" err="1" smtClean="0">
                <a:solidFill>
                  <a:schemeClr val="tx1"/>
                </a:solidFill>
              </a:rPr>
              <a:t>онкодиспансере</a:t>
            </a:r>
            <a:r>
              <a:rPr lang="ru-RU" sz="2000" b="1" u="sng" dirty="0" smtClean="0">
                <a:solidFill>
                  <a:schemeClr val="tx1"/>
                </a:solidFill>
              </a:rPr>
              <a:t> диагноз «лимфома?»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499991" y="3429604"/>
            <a:ext cx="1440161" cy="4966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7904" y="2412498"/>
            <a:ext cx="1356465" cy="5607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28863" y="5838377"/>
            <a:ext cx="8705825" cy="883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Диагноз подтвержден – лечение в </a:t>
            </a:r>
            <a:r>
              <a:rPr lang="ru-RU" sz="2000" b="1" dirty="0" err="1" smtClean="0">
                <a:solidFill>
                  <a:schemeClr val="tx1"/>
                </a:solidFill>
              </a:rPr>
              <a:t>онкодиспансере</a:t>
            </a:r>
            <a:r>
              <a:rPr lang="ru-RU" sz="2000" b="1" dirty="0" smtClean="0">
                <a:solidFill>
                  <a:schemeClr val="tx1"/>
                </a:solidFill>
              </a:rPr>
              <a:t>, федеральном центре или НИИ гематологии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направлению онколога или гематолога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3923928" y="4744319"/>
            <a:ext cx="1031804" cy="10940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-18008" y="4254810"/>
            <a:ext cx="4188807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В </a:t>
            </a:r>
            <a:r>
              <a:rPr lang="ru-RU" sz="2000" b="1" u="sng" dirty="0" err="1" smtClean="0">
                <a:solidFill>
                  <a:schemeClr val="tx1"/>
                </a:solidFill>
              </a:rPr>
              <a:t>биопсийном</a:t>
            </a:r>
            <a:r>
              <a:rPr lang="ru-RU" sz="2000" b="1" u="sng" dirty="0" smtClean="0">
                <a:solidFill>
                  <a:schemeClr val="tx1"/>
                </a:solidFill>
              </a:rPr>
              <a:t> материале из любой МО диагноз «лимфома?»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4170799" y="4613533"/>
            <a:ext cx="784933" cy="137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7" grpId="0" animBg="1"/>
      <p:bldP spid="20" grpId="0" animBg="1"/>
      <p:bldP spid="26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3190"/>
            <a:ext cx="8136904" cy="648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Консультация, обследование пациента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806" y="1155750"/>
            <a:ext cx="4366186" cy="948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Уточненный диагноз онкогематологического заболевания (кроме С81-С85)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9120" y="2156556"/>
            <a:ext cx="3876402" cy="931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Направление пациента в Федеральные центры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>
            <a:endCxn id="18" idx="0"/>
          </p:cNvCxnSpPr>
          <p:nvPr/>
        </p:nvCxnSpPr>
        <p:spPr>
          <a:xfrm>
            <a:off x="4494399" y="1526385"/>
            <a:ext cx="2522922" cy="6301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483768" y="840302"/>
            <a:ext cx="2245731" cy="2931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99592" y="3663380"/>
            <a:ext cx="7416824" cy="1243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Диспансерное наблюдение: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Врач-терапевт участковый, врач общей практики с явкой к врачу -гематологу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6875" y="5157192"/>
            <a:ext cx="8542257" cy="1256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Консультативная помощь оказывается врачом-гематологом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108" y="1352711"/>
            <a:ext cx="81369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Врач-педиатр участковый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108" y="3423201"/>
            <a:ext cx="8136904" cy="648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Консультация, обследование пациента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108" y="151686"/>
            <a:ext cx="8136904" cy="822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Алгоритм маршрутизации пациентов по профилю «гематология», пациенты до 18 лет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Объект 6"/>
          <p:cNvSpPr>
            <a:spLocks noGrp="1"/>
          </p:cNvSpPr>
          <p:nvPr>
            <p:ph sz="quarter" idx="13"/>
          </p:nvPr>
        </p:nvSpPr>
        <p:spPr>
          <a:xfrm>
            <a:off x="344290" y="2163071"/>
            <a:ext cx="856913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Областная детская клиническая больница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Гематолог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8971" y="5886701"/>
            <a:ext cx="3876402" cy="931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Направление пациента в Федеральные центры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171" y="4456900"/>
            <a:ext cx="8542257" cy="1122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? С81-С85: биопсия </a:t>
            </a:r>
            <a:r>
              <a:rPr lang="ru-RU" sz="2000" b="1" dirty="0">
                <a:solidFill>
                  <a:schemeClr val="tx1"/>
                </a:solidFill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</a:rPr>
              <a:t>ациентам до 15 лет – на базе Областной детской клинической больницы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Биопсия пациентам старше 15 лет – на базе </a:t>
            </a:r>
            <a:r>
              <a:rPr lang="ru-RU" sz="2000" b="1" dirty="0" err="1" smtClean="0">
                <a:solidFill>
                  <a:schemeClr val="tx1"/>
                </a:solidFill>
              </a:rPr>
              <a:t>онкодиспансера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862601"/>
            <a:ext cx="4366186" cy="948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Уточненный диагноз онкогематологического заболевания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473690" y="6453336"/>
            <a:ext cx="605281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1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792088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С целью коррекции стойкой лейкопении и фебрильной </a:t>
            </a:r>
            <a:r>
              <a:rPr lang="ru-RU" dirty="0" err="1" smtClean="0"/>
              <a:t>нейтропении</a:t>
            </a:r>
            <a:r>
              <a:rPr lang="ru-RU" dirty="0" smtClean="0"/>
              <a:t> (</a:t>
            </a:r>
            <a:r>
              <a:rPr lang="ru-RU" dirty="0" err="1" smtClean="0"/>
              <a:t>жизнеугрожающее</a:t>
            </a:r>
            <a:r>
              <a:rPr lang="ru-RU" dirty="0" smtClean="0"/>
              <a:t> состояние) у онкологических, в том числе гематологических пациентов, в каждой МО необходимо иметь в наличии неснижаемый запас препаратов КСФ (</a:t>
            </a:r>
            <a:r>
              <a:rPr lang="ru-RU" dirty="0" err="1" smtClean="0"/>
              <a:t>филграстим</a:t>
            </a:r>
            <a:r>
              <a:rPr lang="ru-RU" dirty="0" smtClean="0"/>
              <a:t>).</a:t>
            </a:r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r>
              <a:rPr lang="ru-RU" dirty="0" smtClean="0"/>
              <a:t>Проект соответствующего распоряжения МЗ КО в работе.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2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58658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С 01.07.2019 – запуск кабинета «мужского здоровья»: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Функции: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Своевременное начало терапии согласно стандартам лечения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Проведение дорогостоящего лечение инъекционными препаратами (</a:t>
            </a:r>
            <a:r>
              <a:rPr lang="ru-RU" dirty="0" err="1" smtClean="0"/>
              <a:t>таблетированные</a:t>
            </a:r>
            <a:r>
              <a:rPr lang="ru-RU" dirty="0" smtClean="0"/>
              <a:t> </a:t>
            </a:r>
            <a:r>
              <a:rPr lang="ru-RU" dirty="0" err="1" smtClean="0"/>
              <a:t>антиандрогены</a:t>
            </a:r>
            <a:r>
              <a:rPr lang="ru-RU" dirty="0" smtClean="0"/>
              <a:t> выписываются и выдаются по месту жительства)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Своевременная коррекция проводимого лечения в процессе терапии или при прогрессировании заболевания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Диспансерное наблюдение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/>
              <a:t>До конца 2019 года будет осуществлен планомерный перевод мужчин, с диагнозом «Рак предстательной железы», нуждающихся </a:t>
            </a:r>
            <a:r>
              <a:rPr lang="ru-RU" dirty="0" smtClean="0"/>
              <a:t>в лечении, </a:t>
            </a:r>
            <a:r>
              <a:rPr lang="ru-RU" b="1" u="sng" dirty="0" smtClean="0">
                <a:solidFill>
                  <a:srgbClr val="FF0000"/>
                </a:solidFill>
              </a:rPr>
              <a:t>проживающих в </a:t>
            </a:r>
            <a:r>
              <a:rPr lang="ru-RU" b="1" u="sng" dirty="0" err="1" smtClean="0">
                <a:solidFill>
                  <a:srgbClr val="FF0000"/>
                </a:solidFill>
              </a:rPr>
              <a:t>г.Кирове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5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8064896" cy="3474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dirty="0" smtClean="0"/>
              <a:t>Низкая активность МО в конференциях, проводимых онкологическим диспансером</a:t>
            </a:r>
          </a:p>
          <a:p>
            <a:pPr marL="45720" indent="0" algn="ctr">
              <a:buNone/>
            </a:pPr>
            <a:endParaRPr lang="ru-RU" sz="2400" dirty="0"/>
          </a:p>
          <a:p>
            <a:pPr marL="45720" indent="0" algn="ctr">
              <a:buNone/>
            </a:pPr>
            <a:endParaRPr lang="ru-RU" sz="2400" dirty="0" smtClean="0"/>
          </a:p>
          <a:p>
            <a:pPr marL="45720" indent="0" algn="just">
              <a:buNone/>
            </a:pPr>
            <a:r>
              <a:rPr lang="ru-RU" sz="2400" dirty="0" smtClean="0"/>
              <a:t>05-06.сентября 2019 – межрегиональная конференция «Избранные вопросы онкологической помощи: хирургия и лекарственная терапия», с проведением мастер-класса ведущими хирургами-онкологами Московского НИОИ им. </a:t>
            </a:r>
            <a:r>
              <a:rPr lang="ru-RU" sz="2400" dirty="0" err="1" smtClean="0"/>
              <a:t>П.А.Герцена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429000"/>
            <a:ext cx="7533903" cy="14319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  <a:defRPr/>
            </a:pPr>
            <a:r>
              <a:rPr lang="ru-RU" sz="3600" dirty="0" smtClean="0">
                <a:effectLst/>
              </a:rPr>
              <a:t>Благодарю за Ваше внимание!</a:t>
            </a:r>
            <a:endParaRPr lang="ru-RU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907126"/>
              </p:ext>
            </p:extLst>
          </p:nvPr>
        </p:nvGraphicFramePr>
        <p:xfrm>
          <a:off x="323528" y="260648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3861048"/>
            <a:ext cx="5832648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ПФО – 434,33 (данные МНИОИ </a:t>
            </a:r>
            <a:r>
              <a:rPr lang="ru-RU" dirty="0">
                <a:solidFill>
                  <a:schemeClr val="tx1"/>
                </a:solidFill>
              </a:rPr>
              <a:t>им. </a:t>
            </a:r>
            <a:r>
              <a:rPr lang="ru-RU" dirty="0" err="1" smtClean="0">
                <a:solidFill>
                  <a:schemeClr val="tx1"/>
                </a:solidFill>
              </a:rPr>
              <a:t>П.А.Герцена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0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41"/>
          <p:cNvSpPr>
            <a:spLocks noChangeArrowheads="1"/>
          </p:cNvSpPr>
          <p:nvPr/>
        </p:nvSpPr>
        <p:spPr bwMode="auto">
          <a:xfrm>
            <a:off x="0" y="1189038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/>
          <a:p>
            <a:pPr algn="ctr" defTabSz="779463"/>
            <a:endParaRPr lang="ru-RU" sz="1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741363"/>
            <a:ext cx="914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pPr algn="ctr" defTabSz="779463"/>
            <a:endParaRPr lang="ru-RU" sz="3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1993900" y="977900"/>
            <a:ext cx="157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sz="17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98" name="Text Box 38"/>
          <p:cNvSpPr txBox="1">
            <a:spLocks noChangeArrowheads="1"/>
          </p:cNvSpPr>
          <p:nvPr/>
        </p:nvSpPr>
        <p:spPr bwMode="auto">
          <a:xfrm>
            <a:off x="503237" y="163804"/>
            <a:ext cx="8137525" cy="6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>
            <a:lvl1pPr defTabSz="7794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794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7794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7794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7794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ln w="0"/>
              </a:rPr>
              <a:t>Смертность населения </a:t>
            </a:r>
          </a:p>
          <a:p>
            <a:pPr algn="ctr" eaLnBrk="1" hangingPunct="1">
              <a:defRPr/>
            </a:pPr>
            <a:r>
              <a:rPr lang="ru-RU" sz="2000" b="1" dirty="0" smtClean="0">
                <a:ln w="0"/>
              </a:rPr>
              <a:t>федеральных округов ЗНО за 201</a:t>
            </a:r>
            <a:r>
              <a:rPr lang="en-US" sz="2000" b="1" dirty="0" smtClean="0">
                <a:ln w="0"/>
              </a:rPr>
              <a:t>8</a:t>
            </a:r>
            <a:r>
              <a:rPr lang="ru-RU" sz="2000" b="1" dirty="0" smtClean="0">
                <a:ln w="0"/>
              </a:rPr>
              <a:t> год</a:t>
            </a:r>
          </a:p>
        </p:txBody>
      </p:sp>
      <p:graphicFrame>
        <p:nvGraphicFramePr>
          <p:cNvPr id="10247" name="Диаграмма 8"/>
          <p:cNvGraphicFramePr>
            <a:graphicFrameLocks/>
          </p:cNvGraphicFramePr>
          <p:nvPr>
            <p:extLst/>
          </p:nvPr>
        </p:nvGraphicFramePr>
        <p:xfrm>
          <a:off x="709613" y="1079500"/>
          <a:ext cx="8110859" cy="443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Лист" r:id="rId4" imgW="7277111" imgH="3562380" progId="Excel.Sheet.8">
                  <p:embed/>
                </p:oleObj>
              </mc:Choice>
              <mc:Fallback>
                <p:oleObj name="Лист" r:id="rId4" imgW="7277111" imgH="35623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079500"/>
                        <a:ext cx="8110859" cy="4437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6516688" y="981075"/>
            <a:ext cx="2627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на 100 тыс. 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6093296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Росстат, оперативные данные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955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79513" y="71438"/>
            <a:ext cx="8784976" cy="8366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ru-RU" sz="2000" b="1" dirty="0" smtClean="0">
                <a:ln w="0"/>
                <a:latin typeface="Arial"/>
                <a:ea typeface="Arial" charset="0"/>
                <a:cs typeface="Arial"/>
              </a:rPr>
              <a:t>Смертность от ЗНО </a:t>
            </a:r>
            <a:r>
              <a:rPr lang="ru-RU" sz="2000" b="1" dirty="0">
                <a:ln w="0"/>
                <a:latin typeface="Arial"/>
                <a:ea typeface="Arial" charset="0"/>
                <a:cs typeface="Arial"/>
              </a:rPr>
              <a:t>в ПФО за </a:t>
            </a:r>
            <a:r>
              <a:rPr lang="ru-RU" sz="2000" b="1" dirty="0" smtClean="0">
                <a:ln w="0"/>
                <a:latin typeface="Arial"/>
                <a:ea typeface="Arial" charset="0"/>
                <a:cs typeface="Arial"/>
              </a:rPr>
              <a:t>201</a:t>
            </a:r>
            <a:r>
              <a:rPr lang="en-US" sz="2000" b="1" dirty="0" smtClean="0">
                <a:ln w="0"/>
                <a:latin typeface="Arial"/>
                <a:ea typeface="Arial" charset="0"/>
                <a:cs typeface="Arial"/>
              </a:rPr>
              <a:t>8</a:t>
            </a:r>
            <a:r>
              <a:rPr lang="ru-RU" sz="2000" b="1" dirty="0" smtClean="0">
                <a:ln w="0"/>
                <a:latin typeface="Arial"/>
                <a:ea typeface="Arial" charset="0"/>
                <a:cs typeface="Arial"/>
              </a:rPr>
              <a:t> </a:t>
            </a:r>
            <a:r>
              <a:rPr lang="ru-RU" sz="2000" b="1" dirty="0">
                <a:ln w="0"/>
                <a:latin typeface="Arial"/>
                <a:ea typeface="Arial" charset="0"/>
                <a:cs typeface="Arial"/>
              </a:rPr>
              <a:t>год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2000" b="1" dirty="0">
                <a:ln w="0"/>
                <a:latin typeface="Arial"/>
                <a:ea typeface="Arial" charset="0"/>
                <a:cs typeface="Arial"/>
              </a:rPr>
              <a:t>(на 100 000 населения</a:t>
            </a:r>
            <a:r>
              <a:rPr lang="ru-RU" sz="2000" b="1" dirty="0" smtClean="0">
                <a:ln w="0"/>
                <a:latin typeface="Arial"/>
                <a:ea typeface="Arial" charset="0"/>
                <a:cs typeface="Arial"/>
              </a:rPr>
              <a:t>)</a:t>
            </a:r>
            <a:endParaRPr lang="ru-RU" sz="2000" b="1" dirty="0">
              <a:ln w="0"/>
              <a:latin typeface="Arial"/>
              <a:ea typeface="Arial" charset="0"/>
              <a:cs typeface="Arial"/>
            </a:endParaRPr>
          </a:p>
        </p:txBody>
      </p:sp>
      <p:graphicFrame>
        <p:nvGraphicFramePr>
          <p:cNvPr id="13316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322961"/>
              </p:ext>
            </p:extLst>
          </p:nvPr>
        </p:nvGraphicFramePr>
        <p:xfrm>
          <a:off x="106363" y="1196752"/>
          <a:ext cx="902970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Лист" r:id="rId4" imgW="9020279" imgH="3276720" progId="Excel.Sheet.8">
                  <p:embed/>
                </p:oleObj>
              </mc:Choice>
              <mc:Fallback>
                <p:oleObj name="Лист" r:id="rId4" imgW="9020279" imgH="32767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196752"/>
                        <a:ext cx="9029700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2080" y="6021288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Росстат, оперативные данные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021" y="3524533"/>
            <a:ext cx="1584076" cy="1563230"/>
          </a:xfrm>
          <a:custGeom>
            <a:avLst/>
            <a:gdLst>
              <a:gd name="connsiteX0" fmla="*/ 0 w 914400"/>
              <a:gd name="connsiteY0" fmla="*/ 0 h 2016224"/>
              <a:gd name="connsiteX1" fmla="*/ 914400 w 914400"/>
              <a:gd name="connsiteY1" fmla="*/ 0 h 2016224"/>
              <a:gd name="connsiteX2" fmla="*/ 914400 w 914400"/>
              <a:gd name="connsiteY2" fmla="*/ 2016224 h 2016224"/>
              <a:gd name="connsiteX3" fmla="*/ 0 w 914400"/>
              <a:gd name="connsiteY3" fmla="*/ 2016224 h 2016224"/>
              <a:gd name="connsiteX4" fmla="*/ 0 w 914400"/>
              <a:gd name="connsiteY4" fmla="*/ 0 h 2016224"/>
              <a:gd name="connsiteX0" fmla="*/ 750627 w 1665027"/>
              <a:gd name="connsiteY0" fmla="*/ 0 h 2016224"/>
              <a:gd name="connsiteX1" fmla="*/ 1665027 w 1665027"/>
              <a:gd name="connsiteY1" fmla="*/ 0 h 2016224"/>
              <a:gd name="connsiteX2" fmla="*/ 1665027 w 1665027"/>
              <a:gd name="connsiteY2" fmla="*/ 2016224 h 2016224"/>
              <a:gd name="connsiteX3" fmla="*/ 0 w 1665027"/>
              <a:gd name="connsiteY3" fmla="*/ 1961633 h 2016224"/>
              <a:gd name="connsiteX4" fmla="*/ 750627 w 1665027"/>
              <a:gd name="connsiteY4" fmla="*/ 0 h 2016224"/>
              <a:gd name="connsiteX0" fmla="*/ 1132764 w 1665027"/>
              <a:gd name="connsiteY0" fmla="*/ 0 h 2057167"/>
              <a:gd name="connsiteX1" fmla="*/ 1665027 w 1665027"/>
              <a:gd name="connsiteY1" fmla="*/ 40943 h 2057167"/>
              <a:gd name="connsiteX2" fmla="*/ 1665027 w 1665027"/>
              <a:gd name="connsiteY2" fmla="*/ 2057167 h 2057167"/>
              <a:gd name="connsiteX3" fmla="*/ 0 w 1665027"/>
              <a:gd name="connsiteY3" fmla="*/ 2002576 h 2057167"/>
              <a:gd name="connsiteX4" fmla="*/ 1132764 w 1665027"/>
              <a:gd name="connsiteY4" fmla="*/ 0 h 2057167"/>
              <a:gd name="connsiteX0" fmla="*/ 1241946 w 1774209"/>
              <a:gd name="connsiteY0" fmla="*/ 0 h 2057167"/>
              <a:gd name="connsiteX1" fmla="*/ 1774209 w 1774209"/>
              <a:gd name="connsiteY1" fmla="*/ 40943 h 2057167"/>
              <a:gd name="connsiteX2" fmla="*/ 1774209 w 1774209"/>
              <a:gd name="connsiteY2" fmla="*/ 2057167 h 2057167"/>
              <a:gd name="connsiteX3" fmla="*/ 0 w 1774209"/>
              <a:gd name="connsiteY3" fmla="*/ 2016224 h 2057167"/>
              <a:gd name="connsiteX4" fmla="*/ 1241946 w 1774209"/>
              <a:gd name="connsiteY4" fmla="*/ 0 h 2057167"/>
              <a:gd name="connsiteX0" fmla="*/ 1241946 w 1774209"/>
              <a:gd name="connsiteY0" fmla="*/ 0 h 2016224"/>
              <a:gd name="connsiteX1" fmla="*/ 1774209 w 1774209"/>
              <a:gd name="connsiteY1" fmla="*/ 40943 h 2016224"/>
              <a:gd name="connsiteX2" fmla="*/ 655092 w 1774209"/>
              <a:gd name="connsiteY2" fmla="*/ 1947985 h 2016224"/>
              <a:gd name="connsiteX3" fmla="*/ 0 w 1774209"/>
              <a:gd name="connsiteY3" fmla="*/ 2016224 h 2016224"/>
              <a:gd name="connsiteX4" fmla="*/ 1241946 w 1774209"/>
              <a:gd name="connsiteY4" fmla="*/ 0 h 2016224"/>
              <a:gd name="connsiteX0" fmla="*/ 1160059 w 1774209"/>
              <a:gd name="connsiteY0" fmla="*/ 68240 h 1975281"/>
              <a:gd name="connsiteX1" fmla="*/ 1774209 w 1774209"/>
              <a:gd name="connsiteY1" fmla="*/ 0 h 1975281"/>
              <a:gd name="connsiteX2" fmla="*/ 655092 w 1774209"/>
              <a:gd name="connsiteY2" fmla="*/ 1907042 h 1975281"/>
              <a:gd name="connsiteX3" fmla="*/ 0 w 1774209"/>
              <a:gd name="connsiteY3" fmla="*/ 1975281 h 1975281"/>
              <a:gd name="connsiteX4" fmla="*/ 1160059 w 1774209"/>
              <a:gd name="connsiteY4" fmla="*/ 68240 h 1975281"/>
              <a:gd name="connsiteX0" fmla="*/ 1160059 w 1678675"/>
              <a:gd name="connsiteY0" fmla="*/ 0 h 1907041"/>
              <a:gd name="connsiteX1" fmla="*/ 1678675 w 1678675"/>
              <a:gd name="connsiteY1" fmla="*/ 54590 h 1907041"/>
              <a:gd name="connsiteX2" fmla="*/ 655092 w 1678675"/>
              <a:gd name="connsiteY2" fmla="*/ 1838802 h 1907041"/>
              <a:gd name="connsiteX3" fmla="*/ 0 w 1678675"/>
              <a:gd name="connsiteY3" fmla="*/ 1907041 h 1907041"/>
              <a:gd name="connsiteX4" fmla="*/ 1160059 w 1678675"/>
              <a:gd name="connsiteY4" fmla="*/ 0 h 1907041"/>
              <a:gd name="connsiteX0" fmla="*/ 1160059 w 1719618"/>
              <a:gd name="connsiteY0" fmla="*/ 1 h 1907042"/>
              <a:gd name="connsiteX1" fmla="*/ 1719618 w 1719618"/>
              <a:gd name="connsiteY1" fmla="*/ 0 h 1907042"/>
              <a:gd name="connsiteX2" fmla="*/ 655092 w 1719618"/>
              <a:gd name="connsiteY2" fmla="*/ 1838803 h 1907042"/>
              <a:gd name="connsiteX3" fmla="*/ 0 w 1719618"/>
              <a:gd name="connsiteY3" fmla="*/ 1907042 h 1907042"/>
              <a:gd name="connsiteX4" fmla="*/ 1160059 w 1719618"/>
              <a:gd name="connsiteY4" fmla="*/ 1 h 1907042"/>
              <a:gd name="connsiteX0" fmla="*/ 1160059 w 1719618"/>
              <a:gd name="connsiteY0" fmla="*/ 1 h 1920689"/>
              <a:gd name="connsiteX1" fmla="*/ 1719618 w 1719618"/>
              <a:gd name="connsiteY1" fmla="*/ 0 h 1920689"/>
              <a:gd name="connsiteX2" fmla="*/ 477672 w 1719618"/>
              <a:gd name="connsiteY2" fmla="*/ 1920689 h 1920689"/>
              <a:gd name="connsiteX3" fmla="*/ 0 w 1719618"/>
              <a:gd name="connsiteY3" fmla="*/ 1907042 h 1920689"/>
              <a:gd name="connsiteX4" fmla="*/ 1160059 w 1719618"/>
              <a:gd name="connsiteY4" fmla="*/ 1 h 1920689"/>
              <a:gd name="connsiteX0" fmla="*/ 1160059 w 1719618"/>
              <a:gd name="connsiteY0" fmla="*/ 1 h 1907042"/>
              <a:gd name="connsiteX1" fmla="*/ 1719618 w 1719618"/>
              <a:gd name="connsiteY1" fmla="*/ 0 h 1907042"/>
              <a:gd name="connsiteX2" fmla="*/ 559558 w 1719618"/>
              <a:gd name="connsiteY2" fmla="*/ 1907041 h 1907042"/>
              <a:gd name="connsiteX3" fmla="*/ 0 w 1719618"/>
              <a:gd name="connsiteY3" fmla="*/ 1907042 h 1907042"/>
              <a:gd name="connsiteX4" fmla="*/ 1160059 w 1719618"/>
              <a:gd name="connsiteY4" fmla="*/ 1 h 1907042"/>
              <a:gd name="connsiteX0" fmla="*/ 1160059 w 1719618"/>
              <a:gd name="connsiteY0" fmla="*/ 1 h 1907042"/>
              <a:gd name="connsiteX1" fmla="*/ 1719618 w 1719618"/>
              <a:gd name="connsiteY1" fmla="*/ 0 h 1907042"/>
              <a:gd name="connsiteX2" fmla="*/ 395785 w 1719618"/>
              <a:gd name="connsiteY2" fmla="*/ 1866098 h 1907042"/>
              <a:gd name="connsiteX3" fmla="*/ 0 w 1719618"/>
              <a:gd name="connsiteY3" fmla="*/ 1907042 h 1907042"/>
              <a:gd name="connsiteX4" fmla="*/ 1160059 w 1719618"/>
              <a:gd name="connsiteY4" fmla="*/ 1 h 1907042"/>
              <a:gd name="connsiteX0" fmla="*/ 1173707 w 1733266"/>
              <a:gd name="connsiteY0" fmla="*/ 1 h 1866099"/>
              <a:gd name="connsiteX1" fmla="*/ 1733266 w 1733266"/>
              <a:gd name="connsiteY1" fmla="*/ 0 h 1866099"/>
              <a:gd name="connsiteX2" fmla="*/ 409433 w 1733266"/>
              <a:gd name="connsiteY2" fmla="*/ 1866098 h 1866099"/>
              <a:gd name="connsiteX3" fmla="*/ 0 w 1733266"/>
              <a:gd name="connsiteY3" fmla="*/ 1866099 h 1866099"/>
              <a:gd name="connsiteX4" fmla="*/ 1173707 w 1733266"/>
              <a:gd name="connsiteY4" fmla="*/ 1 h 1866099"/>
              <a:gd name="connsiteX0" fmla="*/ 1296536 w 1733266"/>
              <a:gd name="connsiteY0" fmla="*/ 40944 h 1866099"/>
              <a:gd name="connsiteX1" fmla="*/ 1733266 w 1733266"/>
              <a:gd name="connsiteY1" fmla="*/ 0 h 1866099"/>
              <a:gd name="connsiteX2" fmla="*/ 409433 w 1733266"/>
              <a:gd name="connsiteY2" fmla="*/ 1866098 h 1866099"/>
              <a:gd name="connsiteX3" fmla="*/ 0 w 1733266"/>
              <a:gd name="connsiteY3" fmla="*/ 1866099 h 1866099"/>
              <a:gd name="connsiteX4" fmla="*/ 1296536 w 1733266"/>
              <a:gd name="connsiteY4" fmla="*/ 40944 h 1866099"/>
              <a:gd name="connsiteX0" fmla="*/ 1296536 w 1746914"/>
              <a:gd name="connsiteY0" fmla="*/ 0 h 1825155"/>
              <a:gd name="connsiteX1" fmla="*/ 1746914 w 1746914"/>
              <a:gd name="connsiteY1" fmla="*/ 40943 h 1825155"/>
              <a:gd name="connsiteX2" fmla="*/ 409433 w 1746914"/>
              <a:gd name="connsiteY2" fmla="*/ 1825154 h 1825155"/>
              <a:gd name="connsiteX3" fmla="*/ 0 w 1746914"/>
              <a:gd name="connsiteY3" fmla="*/ 1825155 h 1825155"/>
              <a:gd name="connsiteX4" fmla="*/ 1296536 w 1746914"/>
              <a:gd name="connsiteY4" fmla="*/ 0 h 1825155"/>
              <a:gd name="connsiteX0" fmla="*/ 1296536 w 1746914"/>
              <a:gd name="connsiteY0" fmla="*/ 13648 h 1838803"/>
              <a:gd name="connsiteX1" fmla="*/ 1746914 w 1746914"/>
              <a:gd name="connsiteY1" fmla="*/ 0 h 1838803"/>
              <a:gd name="connsiteX2" fmla="*/ 409433 w 1746914"/>
              <a:gd name="connsiteY2" fmla="*/ 1838802 h 1838803"/>
              <a:gd name="connsiteX3" fmla="*/ 0 w 1746914"/>
              <a:gd name="connsiteY3" fmla="*/ 1838803 h 1838803"/>
              <a:gd name="connsiteX4" fmla="*/ 1296536 w 1746914"/>
              <a:gd name="connsiteY4" fmla="*/ 13648 h 1838803"/>
              <a:gd name="connsiteX0" fmla="*/ 1364774 w 1746914"/>
              <a:gd name="connsiteY0" fmla="*/ 27295 h 1838803"/>
              <a:gd name="connsiteX1" fmla="*/ 1746914 w 1746914"/>
              <a:gd name="connsiteY1" fmla="*/ 0 h 1838803"/>
              <a:gd name="connsiteX2" fmla="*/ 409433 w 1746914"/>
              <a:gd name="connsiteY2" fmla="*/ 1838802 h 1838803"/>
              <a:gd name="connsiteX3" fmla="*/ 0 w 1746914"/>
              <a:gd name="connsiteY3" fmla="*/ 1838803 h 1838803"/>
              <a:gd name="connsiteX4" fmla="*/ 1364774 w 1746914"/>
              <a:gd name="connsiteY4" fmla="*/ 27295 h 1838803"/>
              <a:gd name="connsiteX0" fmla="*/ 1364774 w 1746914"/>
              <a:gd name="connsiteY0" fmla="*/ 27295 h 1838803"/>
              <a:gd name="connsiteX1" fmla="*/ 1746914 w 1746914"/>
              <a:gd name="connsiteY1" fmla="*/ 0 h 1838803"/>
              <a:gd name="connsiteX2" fmla="*/ 354842 w 1746914"/>
              <a:gd name="connsiteY2" fmla="*/ 1825154 h 1838803"/>
              <a:gd name="connsiteX3" fmla="*/ 0 w 1746914"/>
              <a:gd name="connsiteY3" fmla="*/ 1838803 h 1838803"/>
              <a:gd name="connsiteX4" fmla="*/ 1364774 w 1746914"/>
              <a:gd name="connsiteY4" fmla="*/ 27295 h 1838803"/>
              <a:gd name="connsiteX0" fmla="*/ 1364774 w 1746914"/>
              <a:gd name="connsiteY0" fmla="*/ 27295 h 1838803"/>
              <a:gd name="connsiteX1" fmla="*/ 1746914 w 1746914"/>
              <a:gd name="connsiteY1" fmla="*/ 0 h 1838803"/>
              <a:gd name="connsiteX2" fmla="*/ 423081 w 1746914"/>
              <a:gd name="connsiteY2" fmla="*/ 1825154 h 1838803"/>
              <a:gd name="connsiteX3" fmla="*/ 0 w 1746914"/>
              <a:gd name="connsiteY3" fmla="*/ 1838803 h 1838803"/>
              <a:gd name="connsiteX4" fmla="*/ 1364774 w 1746914"/>
              <a:gd name="connsiteY4" fmla="*/ 27295 h 1838803"/>
              <a:gd name="connsiteX0" fmla="*/ 1364774 w 1746914"/>
              <a:gd name="connsiteY0" fmla="*/ 27295 h 1838803"/>
              <a:gd name="connsiteX1" fmla="*/ 1746914 w 1746914"/>
              <a:gd name="connsiteY1" fmla="*/ 0 h 1838803"/>
              <a:gd name="connsiteX2" fmla="*/ 395786 w 1746914"/>
              <a:gd name="connsiteY2" fmla="*/ 1797859 h 1838803"/>
              <a:gd name="connsiteX3" fmla="*/ 0 w 1746914"/>
              <a:gd name="connsiteY3" fmla="*/ 1838803 h 1838803"/>
              <a:gd name="connsiteX4" fmla="*/ 1364774 w 1746914"/>
              <a:gd name="connsiteY4" fmla="*/ 27295 h 1838803"/>
              <a:gd name="connsiteX0" fmla="*/ 1364774 w 1746914"/>
              <a:gd name="connsiteY0" fmla="*/ 27295 h 1838803"/>
              <a:gd name="connsiteX1" fmla="*/ 1746914 w 1746914"/>
              <a:gd name="connsiteY1" fmla="*/ 0 h 1838803"/>
              <a:gd name="connsiteX2" fmla="*/ 368490 w 1746914"/>
              <a:gd name="connsiteY2" fmla="*/ 1838802 h 1838803"/>
              <a:gd name="connsiteX3" fmla="*/ 0 w 1746914"/>
              <a:gd name="connsiteY3" fmla="*/ 1838803 h 1838803"/>
              <a:gd name="connsiteX4" fmla="*/ 1364774 w 1746914"/>
              <a:gd name="connsiteY4" fmla="*/ 27295 h 1838803"/>
              <a:gd name="connsiteX0" fmla="*/ 1414878 w 1797018"/>
              <a:gd name="connsiteY0" fmla="*/ 27295 h 1838803"/>
              <a:gd name="connsiteX1" fmla="*/ 1797018 w 1797018"/>
              <a:gd name="connsiteY1" fmla="*/ 0 h 1838803"/>
              <a:gd name="connsiteX2" fmla="*/ 418594 w 1797018"/>
              <a:gd name="connsiteY2" fmla="*/ 1838802 h 1838803"/>
              <a:gd name="connsiteX3" fmla="*/ 0 w 1797018"/>
              <a:gd name="connsiteY3" fmla="*/ 1838803 h 1838803"/>
              <a:gd name="connsiteX4" fmla="*/ 1414878 w 1797018"/>
              <a:gd name="connsiteY4" fmla="*/ 27295 h 1838803"/>
              <a:gd name="connsiteX0" fmla="*/ 1414878 w 1797018"/>
              <a:gd name="connsiteY0" fmla="*/ 27295 h 1838803"/>
              <a:gd name="connsiteX1" fmla="*/ 1797018 w 1797018"/>
              <a:gd name="connsiteY1" fmla="*/ 0 h 1838803"/>
              <a:gd name="connsiteX2" fmla="*/ 368490 w 1797018"/>
              <a:gd name="connsiteY2" fmla="*/ 1826276 h 1838803"/>
              <a:gd name="connsiteX3" fmla="*/ 0 w 1797018"/>
              <a:gd name="connsiteY3" fmla="*/ 1838803 h 1838803"/>
              <a:gd name="connsiteX4" fmla="*/ 1414878 w 1797018"/>
              <a:gd name="connsiteY4" fmla="*/ 27295 h 1838803"/>
              <a:gd name="connsiteX0" fmla="*/ 1414878 w 1797018"/>
              <a:gd name="connsiteY0" fmla="*/ 27295 h 1838803"/>
              <a:gd name="connsiteX1" fmla="*/ 1797018 w 1797018"/>
              <a:gd name="connsiteY1" fmla="*/ 0 h 1838803"/>
              <a:gd name="connsiteX2" fmla="*/ 568906 w 1797018"/>
              <a:gd name="connsiteY2" fmla="*/ 1563229 h 1838803"/>
              <a:gd name="connsiteX3" fmla="*/ 0 w 1797018"/>
              <a:gd name="connsiteY3" fmla="*/ 1838803 h 1838803"/>
              <a:gd name="connsiteX4" fmla="*/ 1414878 w 1797018"/>
              <a:gd name="connsiteY4" fmla="*/ 27295 h 1838803"/>
              <a:gd name="connsiteX0" fmla="*/ 1264566 w 1646706"/>
              <a:gd name="connsiteY0" fmla="*/ 27295 h 1625860"/>
              <a:gd name="connsiteX1" fmla="*/ 1646706 w 1646706"/>
              <a:gd name="connsiteY1" fmla="*/ 0 h 1625860"/>
              <a:gd name="connsiteX2" fmla="*/ 418594 w 1646706"/>
              <a:gd name="connsiteY2" fmla="*/ 1563229 h 1625860"/>
              <a:gd name="connsiteX3" fmla="*/ 0 w 1646706"/>
              <a:gd name="connsiteY3" fmla="*/ 1625860 h 1625860"/>
              <a:gd name="connsiteX4" fmla="*/ 1264566 w 1646706"/>
              <a:gd name="connsiteY4" fmla="*/ 27295 h 1625860"/>
              <a:gd name="connsiteX0" fmla="*/ 1201936 w 1584076"/>
              <a:gd name="connsiteY0" fmla="*/ 27295 h 1563230"/>
              <a:gd name="connsiteX1" fmla="*/ 1584076 w 1584076"/>
              <a:gd name="connsiteY1" fmla="*/ 0 h 1563230"/>
              <a:gd name="connsiteX2" fmla="*/ 355964 w 1584076"/>
              <a:gd name="connsiteY2" fmla="*/ 1563229 h 1563230"/>
              <a:gd name="connsiteX3" fmla="*/ 0 w 1584076"/>
              <a:gd name="connsiteY3" fmla="*/ 1563230 h 1563230"/>
              <a:gd name="connsiteX4" fmla="*/ 1201936 w 1584076"/>
              <a:gd name="connsiteY4" fmla="*/ 27295 h 156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076" h="1563230">
                <a:moveTo>
                  <a:pt x="1201936" y="27295"/>
                </a:moveTo>
                <a:lnTo>
                  <a:pt x="1584076" y="0"/>
                </a:lnTo>
                <a:lnTo>
                  <a:pt x="355964" y="1563229"/>
                </a:lnTo>
                <a:lnTo>
                  <a:pt x="0" y="1563230"/>
                </a:lnTo>
                <a:lnTo>
                  <a:pt x="1201936" y="2729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580795"/>
              </p:ext>
            </p:extLst>
          </p:nvPr>
        </p:nvGraphicFramePr>
        <p:xfrm>
          <a:off x="395536" y="332656"/>
          <a:ext cx="81369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5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Объект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49238" y="1276350"/>
          <a:ext cx="8397875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Лист" r:id="rId3" imgW="8220145" imgH="4619700" progId="Excel.Sheet.8">
                  <p:embed/>
                </p:oleObj>
              </mc:Choice>
              <mc:Fallback>
                <p:oleObj name="Лист" r:id="rId3" imgW="8220145" imgH="46197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276350"/>
                        <a:ext cx="8397875" cy="471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9036496" cy="84613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Доля больных в ПФО, выявленных на ранних стадиях заболевания (</a:t>
            </a:r>
            <a:r>
              <a:rPr lang="en-US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I-II)</a:t>
            </a:r>
            <a: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 среди всех впервые выявленных больных, %</a:t>
            </a:r>
            <a:r>
              <a:rPr lang="en-US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2000" dirty="0" smtClean="0">
                <a:ln w="0"/>
                <a:solidFill>
                  <a:schemeClr val="tx1"/>
                </a:solidFill>
                <a:effectLst/>
                <a:latin typeface="Arial" pitchFamily="34" charset="0"/>
              </a:rPr>
              <a:t>, 2018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6136" y="6093296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МНИОИ им. </a:t>
            </a:r>
            <a:r>
              <a:rPr lang="ru-RU" dirty="0" err="1" smtClean="0"/>
              <a:t>П.А.Герцена</a:t>
            </a:r>
            <a:endParaRPr lang="ru-RU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5147152" y="3735115"/>
            <a:ext cx="2210939" cy="1838804"/>
          </a:xfrm>
          <a:custGeom>
            <a:avLst/>
            <a:gdLst>
              <a:gd name="connsiteX0" fmla="*/ 0 w 914400"/>
              <a:gd name="connsiteY0" fmla="*/ 0 h 2016224"/>
              <a:gd name="connsiteX1" fmla="*/ 914400 w 914400"/>
              <a:gd name="connsiteY1" fmla="*/ 0 h 2016224"/>
              <a:gd name="connsiteX2" fmla="*/ 914400 w 914400"/>
              <a:gd name="connsiteY2" fmla="*/ 2016224 h 2016224"/>
              <a:gd name="connsiteX3" fmla="*/ 0 w 914400"/>
              <a:gd name="connsiteY3" fmla="*/ 2016224 h 2016224"/>
              <a:gd name="connsiteX4" fmla="*/ 0 w 914400"/>
              <a:gd name="connsiteY4" fmla="*/ 0 h 2016224"/>
              <a:gd name="connsiteX0" fmla="*/ 750627 w 1665027"/>
              <a:gd name="connsiteY0" fmla="*/ 0 h 2016224"/>
              <a:gd name="connsiteX1" fmla="*/ 1665027 w 1665027"/>
              <a:gd name="connsiteY1" fmla="*/ 0 h 2016224"/>
              <a:gd name="connsiteX2" fmla="*/ 1665027 w 1665027"/>
              <a:gd name="connsiteY2" fmla="*/ 2016224 h 2016224"/>
              <a:gd name="connsiteX3" fmla="*/ 0 w 1665027"/>
              <a:gd name="connsiteY3" fmla="*/ 1961633 h 2016224"/>
              <a:gd name="connsiteX4" fmla="*/ 750627 w 1665027"/>
              <a:gd name="connsiteY4" fmla="*/ 0 h 2016224"/>
              <a:gd name="connsiteX0" fmla="*/ 1132764 w 1665027"/>
              <a:gd name="connsiteY0" fmla="*/ 0 h 2057167"/>
              <a:gd name="connsiteX1" fmla="*/ 1665027 w 1665027"/>
              <a:gd name="connsiteY1" fmla="*/ 40943 h 2057167"/>
              <a:gd name="connsiteX2" fmla="*/ 1665027 w 1665027"/>
              <a:gd name="connsiteY2" fmla="*/ 2057167 h 2057167"/>
              <a:gd name="connsiteX3" fmla="*/ 0 w 1665027"/>
              <a:gd name="connsiteY3" fmla="*/ 2002576 h 2057167"/>
              <a:gd name="connsiteX4" fmla="*/ 1132764 w 1665027"/>
              <a:gd name="connsiteY4" fmla="*/ 0 h 2057167"/>
              <a:gd name="connsiteX0" fmla="*/ 1241946 w 1774209"/>
              <a:gd name="connsiteY0" fmla="*/ 0 h 2057167"/>
              <a:gd name="connsiteX1" fmla="*/ 1774209 w 1774209"/>
              <a:gd name="connsiteY1" fmla="*/ 40943 h 2057167"/>
              <a:gd name="connsiteX2" fmla="*/ 1774209 w 1774209"/>
              <a:gd name="connsiteY2" fmla="*/ 2057167 h 2057167"/>
              <a:gd name="connsiteX3" fmla="*/ 0 w 1774209"/>
              <a:gd name="connsiteY3" fmla="*/ 2016224 h 2057167"/>
              <a:gd name="connsiteX4" fmla="*/ 1241946 w 1774209"/>
              <a:gd name="connsiteY4" fmla="*/ 0 h 2057167"/>
              <a:gd name="connsiteX0" fmla="*/ 1241946 w 1774209"/>
              <a:gd name="connsiteY0" fmla="*/ 0 h 2016224"/>
              <a:gd name="connsiteX1" fmla="*/ 1774209 w 1774209"/>
              <a:gd name="connsiteY1" fmla="*/ 40943 h 2016224"/>
              <a:gd name="connsiteX2" fmla="*/ 655092 w 1774209"/>
              <a:gd name="connsiteY2" fmla="*/ 1947985 h 2016224"/>
              <a:gd name="connsiteX3" fmla="*/ 0 w 1774209"/>
              <a:gd name="connsiteY3" fmla="*/ 2016224 h 2016224"/>
              <a:gd name="connsiteX4" fmla="*/ 1241946 w 1774209"/>
              <a:gd name="connsiteY4" fmla="*/ 0 h 2016224"/>
              <a:gd name="connsiteX0" fmla="*/ 1160059 w 1774209"/>
              <a:gd name="connsiteY0" fmla="*/ 68240 h 1975281"/>
              <a:gd name="connsiteX1" fmla="*/ 1774209 w 1774209"/>
              <a:gd name="connsiteY1" fmla="*/ 0 h 1975281"/>
              <a:gd name="connsiteX2" fmla="*/ 655092 w 1774209"/>
              <a:gd name="connsiteY2" fmla="*/ 1907042 h 1975281"/>
              <a:gd name="connsiteX3" fmla="*/ 0 w 1774209"/>
              <a:gd name="connsiteY3" fmla="*/ 1975281 h 1975281"/>
              <a:gd name="connsiteX4" fmla="*/ 1160059 w 1774209"/>
              <a:gd name="connsiteY4" fmla="*/ 68240 h 1975281"/>
              <a:gd name="connsiteX0" fmla="*/ 1665026 w 2279176"/>
              <a:gd name="connsiteY0" fmla="*/ 68240 h 1907043"/>
              <a:gd name="connsiteX1" fmla="*/ 2279176 w 2279176"/>
              <a:gd name="connsiteY1" fmla="*/ 0 h 1907043"/>
              <a:gd name="connsiteX2" fmla="*/ 1160059 w 2279176"/>
              <a:gd name="connsiteY2" fmla="*/ 1907042 h 1907043"/>
              <a:gd name="connsiteX3" fmla="*/ 0 w 2279176"/>
              <a:gd name="connsiteY3" fmla="*/ 1907043 h 1907043"/>
              <a:gd name="connsiteX4" fmla="*/ 1665026 w 2279176"/>
              <a:gd name="connsiteY4" fmla="*/ 68240 h 1907043"/>
              <a:gd name="connsiteX0" fmla="*/ 1665026 w 2279176"/>
              <a:gd name="connsiteY0" fmla="*/ 68240 h 1907043"/>
              <a:gd name="connsiteX1" fmla="*/ 2279176 w 2279176"/>
              <a:gd name="connsiteY1" fmla="*/ 0 h 1907043"/>
              <a:gd name="connsiteX2" fmla="*/ 586853 w 2279176"/>
              <a:gd name="connsiteY2" fmla="*/ 1811507 h 1907043"/>
              <a:gd name="connsiteX3" fmla="*/ 0 w 2279176"/>
              <a:gd name="connsiteY3" fmla="*/ 1907043 h 1907043"/>
              <a:gd name="connsiteX4" fmla="*/ 1665026 w 2279176"/>
              <a:gd name="connsiteY4" fmla="*/ 68240 h 1907043"/>
              <a:gd name="connsiteX0" fmla="*/ 1665026 w 2210937"/>
              <a:gd name="connsiteY0" fmla="*/ 0 h 1838803"/>
              <a:gd name="connsiteX1" fmla="*/ 2210937 w 2210937"/>
              <a:gd name="connsiteY1" fmla="*/ 27294 h 1838803"/>
              <a:gd name="connsiteX2" fmla="*/ 586853 w 2210937"/>
              <a:gd name="connsiteY2" fmla="*/ 1743267 h 1838803"/>
              <a:gd name="connsiteX3" fmla="*/ 0 w 2210937"/>
              <a:gd name="connsiteY3" fmla="*/ 1838803 h 1838803"/>
              <a:gd name="connsiteX4" fmla="*/ 1665026 w 2210937"/>
              <a:gd name="connsiteY4" fmla="*/ 0 h 1838803"/>
              <a:gd name="connsiteX0" fmla="*/ 1665026 w 2238233"/>
              <a:gd name="connsiteY0" fmla="*/ 27297 h 1866100"/>
              <a:gd name="connsiteX1" fmla="*/ 2238233 w 2238233"/>
              <a:gd name="connsiteY1" fmla="*/ 0 h 1866100"/>
              <a:gd name="connsiteX2" fmla="*/ 586853 w 2238233"/>
              <a:gd name="connsiteY2" fmla="*/ 1770564 h 1866100"/>
              <a:gd name="connsiteX3" fmla="*/ 0 w 2238233"/>
              <a:gd name="connsiteY3" fmla="*/ 1866100 h 1866100"/>
              <a:gd name="connsiteX4" fmla="*/ 1665026 w 2238233"/>
              <a:gd name="connsiteY4" fmla="*/ 27297 h 1866100"/>
              <a:gd name="connsiteX0" fmla="*/ 1665026 w 2238233"/>
              <a:gd name="connsiteY0" fmla="*/ 27297 h 1879746"/>
              <a:gd name="connsiteX1" fmla="*/ 2238233 w 2238233"/>
              <a:gd name="connsiteY1" fmla="*/ 0 h 1879746"/>
              <a:gd name="connsiteX2" fmla="*/ 532262 w 2238233"/>
              <a:gd name="connsiteY2" fmla="*/ 1879746 h 1879746"/>
              <a:gd name="connsiteX3" fmla="*/ 0 w 2238233"/>
              <a:gd name="connsiteY3" fmla="*/ 1866100 h 1879746"/>
              <a:gd name="connsiteX4" fmla="*/ 1665026 w 2238233"/>
              <a:gd name="connsiteY4" fmla="*/ 27297 h 1879746"/>
              <a:gd name="connsiteX0" fmla="*/ 1665026 w 2156347"/>
              <a:gd name="connsiteY0" fmla="*/ 0 h 1852449"/>
              <a:gd name="connsiteX1" fmla="*/ 2156347 w 2156347"/>
              <a:gd name="connsiteY1" fmla="*/ 95533 h 1852449"/>
              <a:gd name="connsiteX2" fmla="*/ 532262 w 2156347"/>
              <a:gd name="connsiteY2" fmla="*/ 1852449 h 1852449"/>
              <a:gd name="connsiteX3" fmla="*/ 0 w 2156347"/>
              <a:gd name="connsiteY3" fmla="*/ 1838803 h 1852449"/>
              <a:gd name="connsiteX4" fmla="*/ 1665026 w 2156347"/>
              <a:gd name="connsiteY4" fmla="*/ 0 h 1852449"/>
              <a:gd name="connsiteX0" fmla="*/ 1665026 w 2210939"/>
              <a:gd name="connsiteY0" fmla="*/ 1 h 1852450"/>
              <a:gd name="connsiteX1" fmla="*/ 2210939 w 2210939"/>
              <a:gd name="connsiteY1" fmla="*/ 0 h 1852450"/>
              <a:gd name="connsiteX2" fmla="*/ 532262 w 2210939"/>
              <a:gd name="connsiteY2" fmla="*/ 1852450 h 1852450"/>
              <a:gd name="connsiteX3" fmla="*/ 0 w 2210939"/>
              <a:gd name="connsiteY3" fmla="*/ 1838804 h 1852450"/>
              <a:gd name="connsiteX4" fmla="*/ 1665026 w 2210939"/>
              <a:gd name="connsiteY4" fmla="*/ 1 h 1852450"/>
              <a:gd name="connsiteX0" fmla="*/ 1665026 w 2210939"/>
              <a:gd name="connsiteY0" fmla="*/ 1 h 1838804"/>
              <a:gd name="connsiteX1" fmla="*/ 2210939 w 2210939"/>
              <a:gd name="connsiteY1" fmla="*/ 0 h 1838804"/>
              <a:gd name="connsiteX2" fmla="*/ 423080 w 2210939"/>
              <a:gd name="connsiteY2" fmla="*/ 1838803 h 1838804"/>
              <a:gd name="connsiteX3" fmla="*/ 0 w 2210939"/>
              <a:gd name="connsiteY3" fmla="*/ 1838804 h 1838804"/>
              <a:gd name="connsiteX4" fmla="*/ 1665026 w 2210939"/>
              <a:gd name="connsiteY4" fmla="*/ 1 h 1838804"/>
              <a:gd name="connsiteX0" fmla="*/ 1760560 w 2210939"/>
              <a:gd name="connsiteY0" fmla="*/ 13649 h 1838804"/>
              <a:gd name="connsiteX1" fmla="*/ 2210939 w 2210939"/>
              <a:gd name="connsiteY1" fmla="*/ 0 h 1838804"/>
              <a:gd name="connsiteX2" fmla="*/ 423080 w 2210939"/>
              <a:gd name="connsiteY2" fmla="*/ 1838803 h 1838804"/>
              <a:gd name="connsiteX3" fmla="*/ 0 w 2210939"/>
              <a:gd name="connsiteY3" fmla="*/ 1838804 h 1838804"/>
              <a:gd name="connsiteX4" fmla="*/ 1760560 w 2210939"/>
              <a:gd name="connsiteY4" fmla="*/ 13649 h 183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939" h="1838804">
                <a:moveTo>
                  <a:pt x="1760560" y="13649"/>
                </a:moveTo>
                <a:lnTo>
                  <a:pt x="2210939" y="0"/>
                </a:lnTo>
                <a:lnTo>
                  <a:pt x="423080" y="1838803"/>
                </a:lnTo>
                <a:lnTo>
                  <a:pt x="0" y="1838804"/>
                </a:lnTo>
                <a:lnTo>
                  <a:pt x="1760560" y="1364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37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136430"/>
              </p:ext>
            </p:extLst>
          </p:nvPr>
        </p:nvGraphicFramePr>
        <p:xfrm>
          <a:off x="395536" y="260648"/>
          <a:ext cx="835292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76056" y="3861048"/>
            <a:ext cx="302433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 6 месяцев 2019 года 54,6%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1876670"/>
              </p:ext>
            </p:extLst>
          </p:nvPr>
        </p:nvGraphicFramePr>
        <p:xfrm>
          <a:off x="395539" y="188641"/>
          <a:ext cx="8424933" cy="6527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649"/>
                <a:gridCol w="948214"/>
                <a:gridCol w="948214"/>
                <a:gridCol w="948214"/>
                <a:gridCol w="948214"/>
                <a:gridCol w="948214"/>
                <a:gridCol w="948214"/>
              </a:tblGrid>
              <a:tr h="17288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Наименование МО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Число больных со злокачественными новообразованиями, выявленными впервые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Число злокачественных новообразований, выявленных впервые на ранних стадиях (I-II стадии)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Число больных со злокачественными новообразованиями, выявленных активно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Число больных со злокачественными новообразованиями, выявленных на ранних стадиях (I-II стадии) активно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Доля ЗНО, выявленных впервые на ранних стадиях (I-II стадии)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Доля больных со злокачественными новообразованиями, выявленных активно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</a:tr>
              <a:tr h="314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человек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человек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человек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человек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не менее 55,5%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не менее 23,5%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</a:tr>
              <a:tr h="184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ВСЕГО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693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288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180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КОГБУЗ "</a:t>
                      </a:r>
                      <a:r>
                        <a:rPr lang="ru-RU" sz="105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Афанасьевская</a:t>
                      </a:r>
                      <a:r>
                        <a:rPr lang="ru-RU" sz="105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ЦРБ"</a:t>
                      </a:r>
                      <a:endParaRPr lang="ru-RU" sz="1050" b="0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34,8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4,3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КОГБУЗ "Верхнекамская ЦРБ"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29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27,6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48,3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"Верхошижемская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19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36,8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47,4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"Даровская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24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29,2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29,2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"Кикнурская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17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47,1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41,2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"Котельничская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70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51,4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31,4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"Кумёнская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52,4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14,3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"Лебяжская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31,8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27,3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solidFill>
                            <a:schemeClr val="accent6"/>
                          </a:solidFill>
                          <a:effectLst/>
                        </a:rPr>
                        <a:t>КОГБУЗ "Лузская ЦРБ"</a:t>
                      </a:r>
                      <a:endParaRPr lang="ru-RU" sz="1050" b="0" i="0" u="none" strike="noStrike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15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48,4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16,1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КОГБУЗ "</a:t>
                      </a:r>
                      <a:r>
                        <a:rPr lang="ru-RU" sz="105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Малмыжская</a:t>
                      </a:r>
                      <a:r>
                        <a:rPr lang="ru-RU" sz="105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ЦРБ"</a:t>
                      </a:r>
                      <a:endParaRPr lang="ru-RU" sz="1050" b="0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16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38,1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7,1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"Мурашинская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50,0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17,9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solidFill>
                            <a:schemeClr val="accent6"/>
                          </a:solidFill>
                          <a:effectLst/>
                        </a:rPr>
                        <a:t>КОГБУЗ "Нагорская ЦРБ"</a:t>
                      </a:r>
                      <a:endParaRPr lang="ru-RU" sz="1050" b="0" i="0" u="none" strike="noStrike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40,9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13,6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solidFill>
                            <a:schemeClr val="accent6"/>
                          </a:solidFill>
                          <a:effectLst/>
                        </a:rPr>
                        <a:t>КОГБУЗ "Немская ЦРБ"</a:t>
                      </a:r>
                      <a:endParaRPr lang="ru-RU" sz="1050" b="0" i="0" u="none" strike="noStrike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0,0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14,3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КОГБУЗ "</a:t>
                      </a:r>
                      <a:r>
                        <a:rPr lang="ru-RU" sz="105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Нолинская</a:t>
                      </a:r>
                      <a:r>
                        <a:rPr lang="ru-RU" sz="105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ЦРБ"</a:t>
                      </a:r>
                      <a:endParaRPr lang="ru-RU" sz="1050" b="0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39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23,1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7,7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"Опаринская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38,1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23,8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"Оричевская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46,2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53,8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"Орловская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15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11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45,5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39,4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"Пижанская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28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50,0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21,4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"Свечинская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50,0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10,0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"Сунская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50,0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30,0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"Тужинская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24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50,0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50,0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КОГБУЗ "</a:t>
                      </a:r>
                      <a:r>
                        <a:rPr lang="ru-RU" sz="105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Уржумская</a:t>
                      </a:r>
                      <a:r>
                        <a:rPr lang="ru-RU" sz="105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ЦРБ"</a:t>
                      </a:r>
                      <a:endParaRPr lang="ru-RU" sz="1050" b="0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38,3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16,7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  <a:tr h="1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КОГБУЗ "Фаленская ЦРБ"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30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36,7</a:t>
                      </a:r>
                      <a:endParaRPr lang="ru-RU" sz="1050" b="0" i="0" u="none" strike="noStrike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23,3</a:t>
                      </a:r>
                      <a:endParaRPr lang="ru-RU" sz="1050" b="0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7" marR="4957" marT="49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5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3735</TotalTime>
  <Words>995</Words>
  <Application>Microsoft Office PowerPoint</Application>
  <PresentationFormat>Экран (4:3)</PresentationFormat>
  <Paragraphs>284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Лист</vt:lpstr>
      <vt:lpstr>Актуальные вопросы организации онкологической помощи в Кировской области.     Кузьмин Алексей Александрович Главный врач КОГБУЗ «Кировский областной клинический онкологический диспансер» Главный внештатный онколог Кировской области   г. Киров, 02.07.2019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больных в ПФО, выявленных на ранних стадиях заболевания (I-II) среди всех впервые выявленных больных, % , 2018 год</vt:lpstr>
      <vt:lpstr>Презентация PowerPoint</vt:lpstr>
      <vt:lpstr>Презентация PowerPoint</vt:lpstr>
      <vt:lpstr>Доля больных в ПФО, выявленных на IV стадии заболевания   среди всех впервые выявленных больных, % , 2018 год</vt:lpstr>
      <vt:lpstr>Одногодичная летальность в субъектах ПФО, %  2018 год</vt:lpstr>
      <vt:lpstr>Презентация PowerPoint</vt:lpstr>
      <vt:lpstr>  </vt:lpstr>
      <vt:lpstr>Доля пациентов с ЗНО в ПФО, живущих 5 и более лет  с момента установления диагноза, %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Ведение учета и состояние онкологической помощи больным злокачественными лимфомами в Кировской области.</dc:title>
  <dc:creator>1</dc:creator>
  <cp:lastModifiedBy>Dell</cp:lastModifiedBy>
  <cp:revision>358</cp:revision>
  <dcterms:created xsi:type="dcterms:W3CDTF">2014-11-23T16:32:03Z</dcterms:created>
  <dcterms:modified xsi:type="dcterms:W3CDTF">2019-07-02T07:03:01Z</dcterms:modified>
</cp:coreProperties>
</file>